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8"/>
  </p:notesMasterIdLst>
  <p:sldIdLst>
    <p:sldId id="258" r:id="rId2"/>
    <p:sldId id="257" r:id="rId3"/>
    <p:sldId id="259" r:id="rId4"/>
    <p:sldId id="261" r:id="rId5"/>
    <p:sldId id="262" r:id="rId6"/>
    <p:sldId id="263" r:id="rId7"/>
    <p:sldId id="264" r:id="rId8"/>
    <p:sldId id="266" r:id="rId9"/>
    <p:sldId id="272" r:id="rId10"/>
    <p:sldId id="267" r:id="rId11"/>
    <p:sldId id="286" r:id="rId12"/>
    <p:sldId id="287" r:id="rId13"/>
    <p:sldId id="288" r:id="rId14"/>
    <p:sldId id="291" r:id="rId15"/>
    <p:sldId id="293" r:id="rId16"/>
    <p:sldId id="268" r:id="rId17"/>
    <p:sldId id="292" r:id="rId18"/>
    <p:sldId id="273" r:id="rId19"/>
    <p:sldId id="274" r:id="rId20"/>
    <p:sldId id="304" r:id="rId21"/>
    <p:sldId id="275" r:id="rId22"/>
    <p:sldId id="279" r:id="rId23"/>
    <p:sldId id="280" r:id="rId24"/>
    <p:sldId id="281" r:id="rId25"/>
    <p:sldId id="282" r:id="rId26"/>
    <p:sldId id="284" r:id="rId27"/>
    <p:sldId id="294" r:id="rId28"/>
    <p:sldId id="295" r:id="rId29"/>
    <p:sldId id="296" r:id="rId30"/>
    <p:sldId id="297" r:id="rId31"/>
    <p:sldId id="298" r:id="rId32"/>
    <p:sldId id="299" r:id="rId33"/>
    <p:sldId id="300" r:id="rId34"/>
    <p:sldId id="301" r:id="rId35"/>
    <p:sldId id="309" r:id="rId36"/>
    <p:sldId id="305" r:id="rId37"/>
    <p:sldId id="306" r:id="rId38"/>
    <p:sldId id="307" r:id="rId39"/>
    <p:sldId id="302" r:id="rId40"/>
    <p:sldId id="303" r:id="rId41"/>
    <p:sldId id="308" r:id="rId42"/>
    <p:sldId id="310" r:id="rId43"/>
    <p:sldId id="311" r:id="rId44"/>
    <p:sldId id="312" r:id="rId45"/>
    <p:sldId id="313" r:id="rId46"/>
    <p:sldId id="314" r:id="rId47"/>
  </p:sldIdLst>
  <p:sldSz cx="9144000" cy="6858000" type="screen4x3"/>
  <p:notesSz cx="6858000" cy="9144000"/>
  <p:custShowLst>
    <p:custShow name="Custom Show 1" id="0">
      <p:sldLst>
        <p:sld r:id="rId4"/>
      </p:sldLst>
    </p:custShow>
  </p:custShowLst>
  <p:defaultTextStyle>
    <a:defPPr>
      <a:defRPr lang="en-US"/>
    </a:defPPr>
    <a:lvl1pPr algn="l" rtl="0" eaLnBrk="0" fontAlgn="base" hangingPunct="0">
      <a:spcBef>
        <a:spcPct val="0"/>
      </a:spcBef>
      <a:spcAft>
        <a:spcPct val="0"/>
      </a:spcAft>
      <a:defRPr kern="1200">
        <a:solidFill>
          <a:schemeClr val="tx1"/>
        </a:solidFill>
        <a:latin typeface="Comic Sans MS" pitchFamily="66" charset="0"/>
        <a:ea typeface="+mn-ea"/>
        <a:cs typeface="+mn-cs"/>
      </a:defRPr>
    </a:lvl1pPr>
    <a:lvl2pPr marL="457200" algn="l" rtl="0" eaLnBrk="0" fontAlgn="base" hangingPunct="0">
      <a:spcBef>
        <a:spcPct val="0"/>
      </a:spcBef>
      <a:spcAft>
        <a:spcPct val="0"/>
      </a:spcAft>
      <a:defRPr kern="1200">
        <a:solidFill>
          <a:schemeClr val="tx1"/>
        </a:solidFill>
        <a:latin typeface="Comic Sans MS" pitchFamily="66" charset="0"/>
        <a:ea typeface="+mn-ea"/>
        <a:cs typeface="+mn-cs"/>
      </a:defRPr>
    </a:lvl2pPr>
    <a:lvl3pPr marL="914400" algn="l" rtl="0" eaLnBrk="0" fontAlgn="base" hangingPunct="0">
      <a:spcBef>
        <a:spcPct val="0"/>
      </a:spcBef>
      <a:spcAft>
        <a:spcPct val="0"/>
      </a:spcAft>
      <a:defRPr kern="1200">
        <a:solidFill>
          <a:schemeClr val="tx1"/>
        </a:solidFill>
        <a:latin typeface="Comic Sans MS" pitchFamily="66" charset="0"/>
        <a:ea typeface="+mn-ea"/>
        <a:cs typeface="+mn-cs"/>
      </a:defRPr>
    </a:lvl3pPr>
    <a:lvl4pPr marL="1371600" algn="l" rtl="0" eaLnBrk="0" fontAlgn="base" hangingPunct="0">
      <a:spcBef>
        <a:spcPct val="0"/>
      </a:spcBef>
      <a:spcAft>
        <a:spcPct val="0"/>
      </a:spcAft>
      <a:defRPr kern="1200">
        <a:solidFill>
          <a:schemeClr val="tx1"/>
        </a:solidFill>
        <a:latin typeface="Comic Sans MS" pitchFamily="66" charset="0"/>
        <a:ea typeface="+mn-ea"/>
        <a:cs typeface="+mn-cs"/>
      </a:defRPr>
    </a:lvl4pPr>
    <a:lvl5pPr marL="1828800" algn="l" rtl="0" eaLnBrk="0" fontAlgn="base" hangingPunct="0">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8F8F8"/>
    <a:srgbClr val="000000"/>
    <a:srgbClr val="6600CC"/>
    <a:srgbClr val="009900"/>
    <a:srgbClr val="33CC33"/>
    <a:srgbClr val="9973F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p:scale>
          <a:sx n="73" d="100"/>
          <a:sy n="73" d="100"/>
        </p:scale>
        <p:origin x="-1212"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notesMaster" Target="notesMasters/notesMaster1.xml" /><Relationship Id="rId8" Type="http://schemas.openxmlformats.org/officeDocument/2006/relationships/slide" Target="slides/slide7.xml" /><Relationship Id="rId51"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B52ABF-49D8-4C5C-82B2-0D8B3CC4D755}" type="datetimeFigureOut">
              <a:rPr lang="en-US" smtClean="0"/>
              <a:pPr/>
              <a:t>1/29/2024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BFD27B-1DA6-46B8-B721-569F3D779253}" type="slidenum">
              <a:rPr lang="en-US" smtClean="0"/>
              <a:pPr/>
              <a:t>‹#›</a:t>
            </a:fld>
            <a:endParaRPr lang="en-US"/>
          </a:p>
        </p:txBody>
      </p:sp>
    </p:spTree>
    <p:extLst>
      <p:ext uri="{BB962C8B-B14F-4D97-AF65-F5344CB8AC3E}">
        <p14:creationId xmlns:p14="http://schemas.microsoft.com/office/powerpoint/2010/main" val="939215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A319CD6F-DD57-42E2-9A0F-2FF9BA8358C5}" type="slidenum">
              <a:rPr lang="en-US"/>
              <a:pPr/>
              <a:t>22</a:t>
            </a:fld>
            <a:endParaRPr 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A8087F-EC20-426C-A37B-C63F45AD02EA}" type="slidenum">
              <a:rPr lang="en-US" smtClean="0"/>
              <a:pPr/>
              <a:t>‹#›</a:t>
            </a:fld>
            <a:endParaRPr lang="en-US"/>
          </a:p>
        </p:txBody>
      </p:sp>
    </p:spTree>
  </p:cSld>
  <p:clrMapOvr>
    <a:masterClrMapping/>
  </p:clrMapOvr>
  <p:transition>
    <p:pull dir="l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5060F4-B016-49D9-8A07-B807BF6320E1}" type="slidenum">
              <a:rPr lang="en-US" smtClean="0"/>
              <a:pPr/>
              <a:t>‹#›</a:t>
            </a:fld>
            <a:endParaRPr lang="en-US"/>
          </a:p>
        </p:txBody>
      </p:sp>
    </p:spTree>
  </p:cSld>
  <p:clrMapOvr>
    <a:masterClrMapping/>
  </p:clrMapOvr>
  <p:transition>
    <p:pull dir="l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95F4F8-950B-4AD9-AD95-3E915B44809D}" type="slidenum">
              <a:rPr lang="en-US" smtClean="0"/>
              <a:pPr/>
              <a:t>‹#›</a:t>
            </a:fld>
            <a:endParaRPr lang="en-US"/>
          </a:p>
        </p:txBody>
      </p:sp>
    </p:spTree>
  </p:cSld>
  <p:clrMapOvr>
    <a:masterClrMapping/>
  </p:clrMapOvr>
  <p:transition>
    <p:pull dir="l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81D1E1-12DD-4273-80C3-4E03E14C2AA3}" type="slidenum">
              <a:rPr lang="en-US" smtClean="0"/>
              <a:pPr/>
              <a:t>‹#›</a:t>
            </a:fld>
            <a:endParaRPr lang="en-US"/>
          </a:p>
        </p:txBody>
      </p:sp>
    </p:spTree>
  </p:cSld>
  <p:clrMapOvr>
    <a:masterClrMapping/>
  </p:clrMapOvr>
  <p:transition>
    <p:pull dir="l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469FC-9FA6-49AF-ABE6-855BC266C953}" type="slidenum">
              <a:rPr lang="en-US" smtClean="0"/>
              <a:pPr/>
              <a:t>‹#›</a:t>
            </a:fld>
            <a:endParaRPr lang="en-US"/>
          </a:p>
        </p:txBody>
      </p:sp>
    </p:spTree>
  </p:cSld>
  <p:clrMapOvr>
    <a:masterClrMapping/>
  </p:clrMapOvr>
  <p:transition>
    <p:pull dir="l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11E932-AE55-4B72-B24B-A15C4F171B88}" type="slidenum">
              <a:rPr lang="en-US" smtClean="0"/>
              <a:pPr/>
              <a:t>‹#›</a:t>
            </a:fld>
            <a:endParaRPr lang="en-US"/>
          </a:p>
        </p:txBody>
      </p:sp>
    </p:spTree>
  </p:cSld>
  <p:clrMapOvr>
    <a:masterClrMapping/>
  </p:clrMapOvr>
  <p:transition>
    <p:pull dir="l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A7706F-7FEC-4B21-88E1-A9C7D9CEA653}" type="slidenum">
              <a:rPr lang="en-US" smtClean="0"/>
              <a:pPr/>
              <a:t>‹#›</a:t>
            </a:fld>
            <a:endParaRPr lang="en-US"/>
          </a:p>
        </p:txBody>
      </p:sp>
    </p:spTree>
  </p:cSld>
  <p:clrMapOvr>
    <a:masterClrMapping/>
  </p:clrMapOvr>
  <p:transition>
    <p:pull dir="l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AEB55-1F47-4121-B633-A5F2251A7787}" type="slidenum">
              <a:rPr lang="en-US" smtClean="0"/>
              <a:pPr/>
              <a:t>‹#›</a:t>
            </a:fld>
            <a:endParaRPr lang="en-US"/>
          </a:p>
        </p:txBody>
      </p:sp>
    </p:spTree>
  </p:cSld>
  <p:clrMapOvr>
    <a:masterClrMapping/>
  </p:clrMapOvr>
  <p:transition>
    <p:pull dir="l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4DD74F-F54A-4584-B506-3A386555410B}" type="slidenum">
              <a:rPr lang="en-US" smtClean="0"/>
              <a:pPr/>
              <a:t>‹#›</a:t>
            </a:fld>
            <a:endParaRPr lang="en-US"/>
          </a:p>
        </p:txBody>
      </p:sp>
    </p:spTree>
  </p:cSld>
  <p:clrMapOvr>
    <a:masterClrMapping/>
  </p:clrMapOvr>
  <p:transition>
    <p:pull dir="l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A4CA07-4ECE-4442-89ED-1D5810F137E2}"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pull dir="l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US"/>
          </a:p>
        </p:txBody>
      </p:sp>
      <p:sp>
        <p:nvSpPr>
          <p:cNvPr id="9" name="Slide Number Placeholder 8"/>
          <p:cNvSpPr>
            <a:spLocks noGrp="1"/>
          </p:cNvSpPr>
          <p:nvPr>
            <p:ph type="sldNum" sz="quarter" idx="11"/>
          </p:nvPr>
        </p:nvSpPr>
        <p:spPr/>
        <p:txBody>
          <a:bodyPr/>
          <a:lstStyle/>
          <a:p>
            <a:fld id="{82CF1BC9-DA03-4BEF-949F-4BD8523138CF}"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transition>
    <p:pull dir="l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89E4B3C2-DF6E-48EC-B08A-721AB3C05008}" type="slidenum">
              <a:rPr lang="en-US" smtClean="0"/>
              <a:pPr/>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pull dir="ld"/>
  </p:transition>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8.xml" /></Relationships>
</file>

<file path=ppt/slides/_rels/slide11.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7.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6.xml" /></Relationships>
</file>

<file path=ppt/slides/_rels/slide18.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3" Type="http://schemas.openxmlformats.org/officeDocument/2006/relationships/image" Target="../media/image19.jpeg" /><Relationship Id="rId2" Type="http://schemas.openxmlformats.org/officeDocument/2006/relationships/notesSlide" Target="../notesSlides/notesSlide1.xml"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8.xml" /></Relationships>
</file>

<file path=ppt/slides/_rels/slide30.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24.jpe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7.xml" /></Relationships>
</file>

<file path=ppt/slides/_rels/slide36.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7.xml" /></Relationships>
</file>

<file path=ppt/slides/_rels/slide38.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7.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6.xml" /></Relationships>
</file>

<file path=ppt/slides/_rels/slide5.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352800"/>
            <a:ext cx="6870700" cy="1600200"/>
          </a:xfrm>
        </p:spPr>
        <p:txBody>
          <a:bodyPr>
            <a:normAutofit fontScale="90000"/>
          </a:bodyPr>
          <a:lstStyle/>
          <a:p>
            <a:r>
              <a:rPr lang="en-US" sz="5400" b="1" i="1" dirty="0">
                <a:solidFill>
                  <a:schemeClr val="tx1"/>
                </a:solidFill>
                <a:effectLst>
                  <a:outerShdw blurRad="38100" dist="38100" dir="2700000" algn="tl">
                    <a:srgbClr val="000000">
                      <a:alpha val="43137"/>
                    </a:srgbClr>
                  </a:outerShdw>
                </a:effectLst>
              </a:rPr>
              <a:t>Orthopedics</a:t>
            </a:r>
            <a:br>
              <a:rPr lang="en-US" sz="5400" b="1" i="1" dirty="0">
                <a:solidFill>
                  <a:schemeClr val="tx1"/>
                </a:solidFill>
                <a:effectLst>
                  <a:outerShdw blurRad="38100" dist="38100" dir="2700000" algn="tl">
                    <a:srgbClr val="000000">
                      <a:alpha val="43137"/>
                    </a:srgbClr>
                  </a:outerShdw>
                </a:effectLst>
              </a:rPr>
            </a:br>
            <a:r>
              <a:rPr lang="en-US" sz="5400" b="1" i="1" dirty="0">
                <a:solidFill>
                  <a:schemeClr val="tx1"/>
                </a:solidFill>
                <a:effectLst>
                  <a:outerShdw blurRad="38100" dist="38100" dir="2700000" algn="tl">
                    <a:srgbClr val="000000">
                      <a:alpha val="43137"/>
                    </a:srgbClr>
                  </a:outerShdw>
                </a:effectLst>
              </a:rPr>
              <a:t>by:</a:t>
            </a:r>
            <a:br>
              <a:rPr lang="en-US" sz="5400" b="1" i="1" dirty="0">
                <a:solidFill>
                  <a:schemeClr val="tx1"/>
                </a:solidFill>
                <a:effectLst>
                  <a:outerShdw blurRad="38100" dist="38100" dir="2700000" algn="tl">
                    <a:srgbClr val="000000">
                      <a:alpha val="43137"/>
                    </a:srgbClr>
                  </a:outerShdw>
                </a:effectLst>
              </a:rPr>
            </a:br>
            <a:r>
              <a:rPr lang="en-US" sz="5400" b="1" i="1" dirty="0" err="1">
                <a:solidFill>
                  <a:schemeClr val="tx1"/>
                </a:solidFill>
                <a:effectLst>
                  <a:outerShdw blurRad="38100" dist="38100" dir="2700000" algn="tl">
                    <a:srgbClr val="000000">
                      <a:alpha val="43137"/>
                    </a:srgbClr>
                  </a:outerShdw>
                </a:effectLst>
              </a:rPr>
              <a:t>Pallavi</a:t>
            </a:r>
            <a:r>
              <a:rPr lang="en-US" sz="5400" b="1" i="1" dirty="0">
                <a:solidFill>
                  <a:schemeClr val="tx1"/>
                </a:solidFill>
                <a:effectLst>
                  <a:outerShdw blurRad="38100" dist="38100" dir="2700000" algn="tl">
                    <a:srgbClr val="000000">
                      <a:alpha val="43137"/>
                    </a:srgbClr>
                  </a:outerShdw>
                </a:effectLst>
              </a:rPr>
              <a:t> </a:t>
            </a:r>
            <a:r>
              <a:rPr lang="en-US" sz="5400" b="1" i="1" dirty="0" err="1">
                <a:solidFill>
                  <a:schemeClr val="tx1"/>
                </a:solidFill>
                <a:effectLst>
                  <a:outerShdw blurRad="38100" dist="38100" dir="2700000" algn="tl">
                    <a:srgbClr val="000000">
                      <a:alpha val="43137"/>
                    </a:srgbClr>
                  </a:outerShdw>
                </a:effectLst>
              </a:rPr>
              <a:t>Priya</a:t>
            </a:r>
            <a:r>
              <a:rPr lang="en-US" sz="5400" b="1" i="1" dirty="0">
                <a:solidFill>
                  <a:schemeClr val="tx1"/>
                </a:solidFill>
                <a:effectLst>
                  <a:outerShdw blurRad="38100" dist="38100" dir="2700000" algn="tl">
                    <a:srgbClr val="000000">
                      <a:alpha val="43137"/>
                    </a:srgbClr>
                  </a:outerShdw>
                </a:effectLst>
              </a:rPr>
              <a:t> Nehru</a:t>
            </a:r>
          </a:p>
        </p:txBody>
      </p:sp>
      <p:pic>
        <p:nvPicPr>
          <p:cNvPr id="10" name="Content Placeholder 9" descr="spine-ortho-logo.png"/>
          <p:cNvPicPr>
            <a:picLocks noGrp="1" noChangeAspect="1"/>
          </p:cNvPicPr>
          <p:nvPr>
            <p:ph idx="1"/>
          </p:nvPr>
        </p:nvPicPr>
        <p:blipFill>
          <a:blip r:embed="rId2"/>
          <a:stretch>
            <a:fillRect/>
          </a:stretch>
        </p:blipFill>
        <p:spPr>
          <a:xfrm>
            <a:off x="304800" y="457200"/>
            <a:ext cx="5715000" cy="5715000"/>
          </a:xfrm>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5706" y="152401"/>
            <a:ext cx="3853460" cy="28956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pull dir="l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0"/>
            <a:ext cx="2895600" cy="609600"/>
          </a:xfrm>
        </p:spPr>
        <p:txBody>
          <a:bodyPr>
            <a:normAutofit/>
          </a:bodyPr>
          <a:lstStyle/>
          <a:p>
            <a:r>
              <a:rPr lang="en-US" sz="3200" dirty="0">
                <a:solidFill>
                  <a:schemeClr val="tx1"/>
                </a:solidFill>
                <a:latin typeface="Comic Sans MS" pitchFamily="66" charset="0"/>
              </a:rPr>
              <a:t>Long bone</a:t>
            </a:r>
          </a:p>
        </p:txBody>
      </p:sp>
      <p:sp>
        <p:nvSpPr>
          <p:cNvPr id="5" name="Text Placeholder 4"/>
          <p:cNvSpPr>
            <a:spLocks noGrp="1"/>
          </p:cNvSpPr>
          <p:nvPr>
            <p:ph type="body" sz="half" idx="2"/>
          </p:nvPr>
        </p:nvSpPr>
        <p:spPr>
          <a:xfrm>
            <a:off x="152400" y="762000"/>
            <a:ext cx="4480560" cy="5629276"/>
          </a:xfrm>
        </p:spPr>
        <p:txBody>
          <a:bodyPr>
            <a:normAutofit/>
          </a:bodyPr>
          <a:lstStyle/>
          <a:p>
            <a:pPr>
              <a:buFont typeface="Wingdings" pitchFamily="2" charset="2"/>
              <a:buChar char="ü"/>
            </a:pPr>
            <a:r>
              <a:rPr lang="en-US" sz="2000" dirty="0">
                <a:latin typeface="Comic Sans MS" pitchFamily="66" charset="0"/>
              </a:rPr>
              <a:t>Long- found in the arms and legs.</a:t>
            </a:r>
          </a:p>
          <a:p>
            <a:pPr>
              <a:buFont typeface="Wingdings" pitchFamily="2" charset="2"/>
              <a:buChar char="ü"/>
            </a:pPr>
            <a:r>
              <a:rPr lang="en-US" sz="2000" dirty="0">
                <a:latin typeface="Comic Sans MS" pitchFamily="66" charset="0"/>
              </a:rPr>
              <a:t>These bones are very strong.</a:t>
            </a:r>
          </a:p>
          <a:p>
            <a:pPr>
              <a:buFont typeface="Wingdings" pitchFamily="2" charset="2"/>
              <a:buChar char="ü"/>
            </a:pPr>
            <a:r>
              <a:rPr lang="en-US" sz="2000" b="1" dirty="0" err="1">
                <a:latin typeface="Comic Sans MS" pitchFamily="66" charset="0"/>
              </a:rPr>
              <a:t>Diaphysis</a:t>
            </a:r>
            <a:r>
              <a:rPr lang="en-US" sz="2000" b="1" dirty="0">
                <a:latin typeface="Comic Sans MS" pitchFamily="66" charset="0"/>
              </a:rPr>
              <a:t> (shaft) compact bone.</a:t>
            </a:r>
          </a:p>
          <a:p>
            <a:pPr>
              <a:buFont typeface="Wingdings" pitchFamily="2" charset="2"/>
              <a:buChar char="ü"/>
            </a:pPr>
            <a:r>
              <a:rPr lang="en-US" sz="2000" b="1" dirty="0">
                <a:latin typeface="Comic Sans MS" pitchFamily="66" charset="0"/>
              </a:rPr>
              <a:t>Epiphysis (ends) spongy bone.</a:t>
            </a:r>
          </a:p>
          <a:p>
            <a:pPr>
              <a:buFont typeface="Wingdings" pitchFamily="2" charset="2"/>
              <a:buChar char="ü"/>
            </a:pPr>
            <a:r>
              <a:rPr lang="en-US" sz="2000" b="1" dirty="0" err="1">
                <a:latin typeface="Comic Sans MS" pitchFamily="66" charset="0"/>
              </a:rPr>
              <a:t>Articular</a:t>
            </a:r>
            <a:r>
              <a:rPr lang="en-US" sz="2000" b="1" dirty="0">
                <a:latin typeface="Comic Sans MS" pitchFamily="66" charset="0"/>
              </a:rPr>
              <a:t> cartilage</a:t>
            </a:r>
          </a:p>
          <a:p>
            <a:pPr>
              <a:buFont typeface="Wingdings" pitchFamily="2" charset="2"/>
              <a:buChar char="ü"/>
            </a:pPr>
            <a:r>
              <a:rPr lang="en-US" sz="2000" b="1" dirty="0" err="1">
                <a:latin typeface="Comic Sans MS" pitchFamily="66" charset="0"/>
              </a:rPr>
              <a:t>Periosteum</a:t>
            </a:r>
            <a:r>
              <a:rPr lang="en-US" sz="2000" b="1" dirty="0">
                <a:latin typeface="Comic Sans MS" pitchFamily="66" charset="0"/>
              </a:rPr>
              <a:t>-</a:t>
            </a:r>
            <a:r>
              <a:rPr lang="en-US" sz="2000" dirty="0"/>
              <a:t> </a:t>
            </a:r>
            <a:r>
              <a:rPr lang="en-US" sz="2000" dirty="0">
                <a:latin typeface="Comic Sans MS" pitchFamily="66" charset="0"/>
              </a:rPr>
              <a:t>Outer connective tissue</a:t>
            </a:r>
            <a:endParaRPr lang="en-US" sz="2000" b="1" dirty="0">
              <a:latin typeface="Comic Sans MS" pitchFamily="66" charset="0"/>
            </a:endParaRPr>
          </a:p>
          <a:p>
            <a:pPr>
              <a:buFont typeface="Wingdings" pitchFamily="2" charset="2"/>
              <a:buChar char="ü"/>
            </a:pPr>
            <a:r>
              <a:rPr lang="en-US" sz="2000" b="1" dirty="0" err="1">
                <a:latin typeface="Comic Sans MS" pitchFamily="66" charset="0"/>
              </a:rPr>
              <a:t>Medullary</a:t>
            </a:r>
            <a:r>
              <a:rPr lang="en-US" sz="2000" b="1" dirty="0">
                <a:latin typeface="Comic Sans MS" pitchFamily="66" charset="0"/>
              </a:rPr>
              <a:t> (marrow) cavity</a:t>
            </a:r>
          </a:p>
          <a:p>
            <a:pPr>
              <a:lnSpc>
                <a:spcPct val="90000"/>
              </a:lnSpc>
              <a:buFont typeface="Wingdings" pitchFamily="2" charset="2"/>
              <a:buChar char="ü"/>
            </a:pPr>
            <a:r>
              <a:rPr lang="en-US" sz="2400" dirty="0">
                <a:latin typeface="Comic Sans MS" pitchFamily="66" charset="0"/>
              </a:rPr>
              <a:t>Marrow</a:t>
            </a:r>
          </a:p>
          <a:p>
            <a:pPr lvl="3">
              <a:lnSpc>
                <a:spcPct val="90000"/>
              </a:lnSpc>
            </a:pPr>
            <a:r>
              <a:rPr lang="en-US" sz="1800" dirty="0">
                <a:solidFill>
                  <a:schemeClr val="tx2"/>
                </a:solidFill>
                <a:latin typeface="Comic Sans MS" pitchFamily="66" charset="0"/>
              </a:rPr>
              <a:t>Yellow – fat cells</a:t>
            </a:r>
          </a:p>
          <a:p>
            <a:pPr lvl="3">
              <a:lnSpc>
                <a:spcPct val="90000"/>
              </a:lnSpc>
            </a:pPr>
            <a:r>
              <a:rPr lang="en-US" sz="1800" dirty="0">
                <a:solidFill>
                  <a:schemeClr val="tx2"/>
                </a:solidFill>
                <a:latin typeface="Comic Sans MS" pitchFamily="66" charset="0"/>
              </a:rPr>
              <a:t>Red – RBC, WBC.</a:t>
            </a:r>
            <a:endParaRPr lang="en-US" sz="2000" b="1" dirty="0">
              <a:solidFill>
                <a:schemeClr val="tx2"/>
              </a:solidFill>
              <a:latin typeface="Comic Sans MS" pitchFamily="66" charset="0"/>
            </a:endParaRPr>
          </a:p>
          <a:p>
            <a:pPr>
              <a:buFont typeface="Wingdings" pitchFamily="2" charset="2"/>
              <a:buChar char="ü"/>
            </a:pPr>
            <a:r>
              <a:rPr lang="en-US" sz="2000" b="1" dirty="0" err="1">
                <a:latin typeface="Comic Sans MS" pitchFamily="66" charset="0"/>
              </a:rPr>
              <a:t>Endosteum</a:t>
            </a:r>
            <a:r>
              <a:rPr lang="en-US" sz="2000" b="1" dirty="0">
                <a:latin typeface="Comic Sans MS" pitchFamily="66" charset="0"/>
              </a:rPr>
              <a:t>.</a:t>
            </a:r>
            <a:endParaRPr lang="en-US" sz="2000" dirty="0">
              <a:latin typeface="Comic Sans MS" pitchFamily="66" charset="0"/>
            </a:endParaRPr>
          </a:p>
        </p:txBody>
      </p:sp>
      <p:pic>
        <p:nvPicPr>
          <p:cNvPr id="6" name="Content Placeholder 5" descr="603_Anatomy_of_Long_Bone.jpg"/>
          <p:cNvPicPr>
            <a:picLocks noGrp="1" noChangeAspect="1"/>
          </p:cNvPicPr>
          <p:nvPr>
            <p:ph sz="quarter" idx="13"/>
          </p:nvPr>
        </p:nvPicPr>
        <p:blipFill>
          <a:blip r:embed="rId2"/>
          <a:stretch>
            <a:fillRect/>
          </a:stretch>
        </p:blipFill>
        <p:spPr>
          <a:xfrm>
            <a:off x="4724400" y="152400"/>
            <a:ext cx="3713464" cy="6705600"/>
          </a:xfrm>
        </p:spPr>
      </p:pic>
    </p:spTree>
  </p:cSld>
  <p:clrMapOvr>
    <a:masterClrMapping/>
  </p:clrMapOvr>
  <p:transition>
    <p:pull dir="l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304800"/>
            <a:ext cx="8229600" cy="1219200"/>
          </a:xfrm>
        </p:spPr>
        <p:txBody>
          <a:bodyPr>
            <a:normAutofit/>
          </a:bodyPr>
          <a:lstStyle/>
          <a:p>
            <a:r>
              <a:rPr lang="en-US" sz="3600" b="1" dirty="0">
                <a:solidFill>
                  <a:schemeClr val="tx1"/>
                </a:solidFill>
                <a:latin typeface="Comic Sans MS" pitchFamily="66" charset="0"/>
              </a:rPr>
              <a:t>S</a:t>
            </a:r>
            <a:r>
              <a:rPr sz="3600" b="1" dirty="0">
                <a:solidFill>
                  <a:schemeClr val="tx1"/>
                </a:solidFill>
                <a:latin typeface="Comic Sans MS" pitchFamily="66" charset="0"/>
              </a:rPr>
              <a:t>hort bones</a:t>
            </a:r>
            <a:endParaRPr lang="en-US" sz="3600" b="1" dirty="0">
              <a:solidFill>
                <a:schemeClr val="tx1"/>
              </a:solidFill>
              <a:latin typeface="Comic Sans MS" pitchFamily="66" charset="0"/>
            </a:endParaRPr>
          </a:p>
        </p:txBody>
      </p:sp>
      <p:sp>
        <p:nvSpPr>
          <p:cNvPr id="6" name="Content Placeholder 5"/>
          <p:cNvSpPr>
            <a:spLocks noGrp="1"/>
          </p:cNvSpPr>
          <p:nvPr>
            <p:ph idx="1"/>
          </p:nvPr>
        </p:nvSpPr>
        <p:spPr>
          <a:xfrm>
            <a:off x="228600" y="838200"/>
            <a:ext cx="8229600" cy="4572000"/>
          </a:xfrm>
        </p:spPr>
        <p:txBody>
          <a:bodyPr/>
          <a:lstStyle/>
          <a:p>
            <a:pPr>
              <a:buFont typeface="Wingdings" pitchFamily="2" charset="2"/>
              <a:buChar char="ü"/>
            </a:pPr>
            <a:r>
              <a:rPr lang="en-US" b="1" dirty="0">
                <a:latin typeface="Comic Sans MS" pitchFamily="66" charset="0"/>
              </a:rPr>
              <a:t>Short bones</a:t>
            </a:r>
            <a:r>
              <a:rPr lang="en-US" dirty="0">
                <a:latin typeface="Comic Sans MS" pitchFamily="66" charset="0"/>
              </a:rPr>
              <a:t> are designated as those bones that are as wide as they are long. Their primary function is to provide support and stability with little to no movement. </a:t>
            </a:r>
          </a:p>
          <a:p>
            <a:pPr>
              <a:buFont typeface="Wingdings" pitchFamily="2" charset="2"/>
              <a:buChar char="ü"/>
            </a:pPr>
            <a:r>
              <a:rPr lang="en-US" dirty="0">
                <a:latin typeface="Comic Sans MS" pitchFamily="66" charset="0"/>
              </a:rPr>
              <a:t>Cube-shaped and </a:t>
            </a:r>
          </a:p>
          <a:p>
            <a:pPr>
              <a:buNone/>
            </a:pPr>
            <a:r>
              <a:rPr lang="en-US" dirty="0">
                <a:latin typeface="Comic Sans MS" pitchFamily="66" charset="0"/>
              </a:rPr>
              <a:t>   contain mostly spongy</a:t>
            </a:r>
          </a:p>
          <a:p>
            <a:pPr>
              <a:buNone/>
            </a:pPr>
            <a:r>
              <a:rPr lang="en-US" dirty="0">
                <a:latin typeface="Comic Sans MS" pitchFamily="66" charset="0"/>
              </a:rPr>
              <a:t>   bone.</a:t>
            </a:r>
          </a:p>
          <a:p>
            <a:pPr>
              <a:buFont typeface="Wingdings" pitchFamily="2" charset="2"/>
              <a:buChar char="ü"/>
            </a:pPr>
            <a:r>
              <a:rPr lang="en-US" dirty="0">
                <a:latin typeface="Comic Sans MS" pitchFamily="66" charset="0"/>
              </a:rPr>
              <a:t>Ex: </a:t>
            </a:r>
            <a:r>
              <a:rPr lang="en-US" dirty="0" err="1">
                <a:latin typeface="Comic Sans MS" pitchFamily="66" charset="0"/>
              </a:rPr>
              <a:t>wrists,ankles,toes</a:t>
            </a:r>
            <a:r>
              <a:rPr lang="en-US" dirty="0">
                <a:latin typeface="Comic Sans MS" pitchFamily="66" charset="0"/>
              </a:rPr>
              <a:t>.</a:t>
            </a:r>
          </a:p>
        </p:txBody>
      </p:sp>
      <p:pic>
        <p:nvPicPr>
          <p:cNvPr id="4" name="Picture 3" descr="Short+Bones+cont….jpg"/>
          <p:cNvPicPr>
            <a:picLocks noChangeAspect="1"/>
          </p:cNvPicPr>
          <p:nvPr/>
        </p:nvPicPr>
        <p:blipFill>
          <a:blip r:embed="rId2"/>
          <a:stretch>
            <a:fillRect/>
          </a:stretch>
        </p:blipFill>
        <p:spPr>
          <a:xfrm>
            <a:off x="4038600" y="2286000"/>
            <a:ext cx="4389120" cy="3291840"/>
          </a:xfrm>
          <a:prstGeom prst="rect">
            <a:avLst/>
          </a:prstGeom>
        </p:spPr>
      </p:pic>
    </p:spTree>
  </p:cSld>
  <p:clrMapOvr>
    <a:masterClrMapping/>
  </p:clrMapOvr>
  <p:transition>
    <p:pull dir="l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8229600" cy="1219200"/>
          </a:xfrm>
        </p:spPr>
        <p:txBody>
          <a:bodyPr>
            <a:normAutofit/>
          </a:bodyPr>
          <a:lstStyle/>
          <a:p>
            <a:r>
              <a:rPr lang="en-US" sz="3200" b="1" dirty="0">
                <a:solidFill>
                  <a:schemeClr val="tx1"/>
                </a:solidFill>
                <a:latin typeface="Comic Sans MS" pitchFamily="66" charset="0"/>
              </a:rPr>
              <a:t>F</a:t>
            </a:r>
            <a:r>
              <a:rPr sz="3200" b="1" dirty="0">
                <a:solidFill>
                  <a:schemeClr val="tx1"/>
                </a:solidFill>
                <a:latin typeface="Comic Sans MS" pitchFamily="66" charset="0"/>
              </a:rPr>
              <a:t>lat bones</a:t>
            </a:r>
            <a:endParaRPr lang="en-US" sz="3200" b="1" dirty="0">
              <a:solidFill>
                <a:schemeClr val="tx1"/>
              </a:solidFill>
              <a:latin typeface="Comic Sans MS" pitchFamily="66" charset="0"/>
            </a:endParaRPr>
          </a:p>
        </p:txBody>
      </p:sp>
      <p:sp>
        <p:nvSpPr>
          <p:cNvPr id="2" name="Content Placeholder 1"/>
          <p:cNvSpPr>
            <a:spLocks noGrp="1"/>
          </p:cNvSpPr>
          <p:nvPr>
            <p:ph idx="1"/>
          </p:nvPr>
        </p:nvSpPr>
        <p:spPr>
          <a:xfrm>
            <a:off x="381000" y="990600"/>
            <a:ext cx="8229600" cy="4572000"/>
          </a:xfrm>
        </p:spPr>
        <p:txBody>
          <a:bodyPr/>
          <a:lstStyle/>
          <a:p>
            <a:r>
              <a:rPr lang="en-US" dirty="0">
                <a:latin typeface="Comic Sans MS" pitchFamily="66" charset="0"/>
              </a:rPr>
              <a:t>Flat in shape.</a:t>
            </a:r>
          </a:p>
          <a:p>
            <a:r>
              <a:rPr lang="en-US" dirty="0">
                <a:latin typeface="Comic Sans MS" pitchFamily="66" charset="0"/>
              </a:rPr>
              <a:t>Provide either protection for organs and muscles.(e.g. </a:t>
            </a:r>
            <a:r>
              <a:rPr lang="en-US" dirty="0" err="1">
                <a:latin typeface="Comic Sans MS" pitchFamily="66" charset="0"/>
              </a:rPr>
              <a:t>scapula,skull</a:t>
            </a:r>
            <a:r>
              <a:rPr lang="en-US" dirty="0">
                <a:latin typeface="Comic Sans MS" pitchFamily="66" charset="0"/>
              </a:rPr>
              <a:t> </a:t>
            </a:r>
            <a:r>
              <a:rPr lang="en-US" dirty="0" err="1">
                <a:latin typeface="Comic Sans MS" pitchFamily="66" charset="0"/>
              </a:rPr>
              <a:t>bone,sternum</a:t>
            </a:r>
            <a:r>
              <a:rPr lang="en-US" dirty="0">
                <a:latin typeface="Comic Sans MS" pitchFamily="66" charset="0"/>
              </a:rPr>
              <a:t>.</a:t>
            </a:r>
          </a:p>
        </p:txBody>
      </p:sp>
      <p:pic>
        <p:nvPicPr>
          <p:cNvPr id="4" name="Picture 3" descr="flat-bones-in-the-body (2).jpg"/>
          <p:cNvPicPr>
            <a:picLocks noChangeAspect="1"/>
          </p:cNvPicPr>
          <p:nvPr/>
        </p:nvPicPr>
        <p:blipFill>
          <a:blip r:embed="rId2"/>
          <a:stretch>
            <a:fillRect/>
          </a:stretch>
        </p:blipFill>
        <p:spPr>
          <a:xfrm>
            <a:off x="2225040" y="2590800"/>
            <a:ext cx="4023360" cy="3657600"/>
          </a:xfrm>
          <a:prstGeom prst="rect">
            <a:avLst/>
          </a:prstGeom>
        </p:spPr>
      </p:pic>
    </p:spTree>
  </p:cSld>
  <p:clrMapOvr>
    <a:masterClrMapping/>
  </p:clrMapOvr>
  <p:transition>
    <p:pull dir="l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b="1" dirty="0">
                <a:solidFill>
                  <a:schemeClr val="tx1"/>
                </a:solidFill>
                <a:latin typeface="Comic Sans MS" pitchFamily="66" charset="0"/>
              </a:rPr>
              <a:t>I</a:t>
            </a:r>
            <a:r>
              <a:rPr sz="3600" b="1" dirty="0">
                <a:solidFill>
                  <a:schemeClr val="tx1"/>
                </a:solidFill>
                <a:latin typeface="Comic Sans MS" pitchFamily="66" charset="0"/>
              </a:rPr>
              <a:t>rregular bones</a:t>
            </a:r>
            <a:endParaRPr lang="en-US" sz="3600" b="1" dirty="0">
              <a:solidFill>
                <a:schemeClr val="tx1"/>
              </a:solidFill>
              <a:latin typeface="Comic Sans MS" pitchFamily="66" charset="0"/>
            </a:endParaRPr>
          </a:p>
        </p:txBody>
      </p:sp>
      <p:sp>
        <p:nvSpPr>
          <p:cNvPr id="2" name="Content Placeholder 1"/>
          <p:cNvSpPr>
            <a:spLocks noGrp="1"/>
          </p:cNvSpPr>
          <p:nvPr>
            <p:ph idx="1"/>
          </p:nvPr>
        </p:nvSpPr>
        <p:spPr/>
        <p:txBody>
          <a:bodyPr/>
          <a:lstStyle/>
          <a:p>
            <a:r>
              <a:rPr lang="en-US" dirty="0">
                <a:latin typeface="Comic Sans MS" pitchFamily="66" charset="0"/>
              </a:rPr>
              <a:t>Irregular bones have complicated shapes.</a:t>
            </a:r>
          </a:p>
          <a:p>
            <a:r>
              <a:rPr lang="en-US" dirty="0">
                <a:latin typeface="Comic Sans MS" pitchFamily="66" charset="0"/>
              </a:rPr>
              <a:t>Irregular bones don’t fit into previous categories</a:t>
            </a:r>
          </a:p>
          <a:p>
            <a:r>
              <a:rPr lang="en-US" dirty="0">
                <a:latin typeface="Comic Sans MS" pitchFamily="66" charset="0"/>
              </a:rPr>
              <a:t>(E.g. hip bone, vertebrae, hyoid bone. </a:t>
            </a:r>
          </a:p>
        </p:txBody>
      </p:sp>
      <p:pic>
        <p:nvPicPr>
          <p:cNvPr id="4" name="Picture 3" descr="6-Irregular-Bones-1232W.jpg"/>
          <p:cNvPicPr>
            <a:picLocks noChangeAspect="1"/>
          </p:cNvPicPr>
          <p:nvPr/>
        </p:nvPicPr>
        <p:blipFill>
          <a:blip r:embed="rId2"/>
          <a:stretch>
            <a:fillRect/>
          </a:stretch>
        </p:blipFill>
        <p:spPr>
          <a:xfrm>
            <a:off x="2011680" y="3048002"/>
            <a:ext cx="4389120" cy="3143931"/>
          </a:xfrm>
          <a:prstGeom prst="rect">
            <a:avLst/>
          </a:prstGeom>
        </p:spPr>
      </p:pic>
    </p:spTree>
  </p:cSld>
  <p:clrMapOvr>
    <a:masterClrMapping/>
  </p:clrMapOvr>
  <p:transition>
    <p:pull dir="l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solidFill>
                  <a:schemeClr val="tx1"/>
                </a:solidFill>
                <a:latin typeface="Comic Sans MS" pitchFamily="66" charset="0"/>
              </a:rPr>
              <a:t>J</a:t>
            </a:r>
            <a:r>
              <a:rPr sz="4000" b="1" dirty="0">
                <a:solidFill>
                  <a:schemeClr val="tx1"/>
                </a:solidFill>
                <a:latin typeface="Comic Sans MS" pitchFamily="66" charset="0"/>
              </a:rPr>
              <a:t>oints </a:t>
            </a:r>
            <a:endParaRPr lang="en-US" sz="4000" b="1" dirty="0">
              <a:solidFill>
                <a:schemeClr val="tx1"/>
              </a:solidFill>
              <a:latin typeface="Comic Sans MS" pitchFamily="66" charset="0"/>
            </a:endParaRPr>
          </a:p>
        </p:txBody>
      </p:sp>
      <p:sp>
        <p:nvSpPr>
          <p:cNvPr id="2" name="Content Placeholder 1"/>
          <p:cNvSpPr>
            <a:spLocks noGrp="1"/>
          </p:cNvSpPr>
          <p:nvPr>
            <p:ph idx="1"/>
          </p:nvPr>
        </p:nvSpPr>
        <p:spPr/>
        <p:txBody>
          <a:bodyPr>
            <a:normAutofit lnSpcReduction="10000"/>
          </a:bodyPr>
          <a:lstStyle/>
          <a:p>
            <a:pPr>
              <a:lnSpc>
                <a:spcPct val="90000"/>
              </a:lnSpc>
              <a:buNone/>
            </a:pPr>
            <a:r>
              <a:rPr lang="en-US" sz="2400" b="1" dirty="0">
                <a:solidFill>
                  <a:schemeClr val="accent2"/>
                </a:solidFill>
                <a:latin typeface="Arial" charset="0"/>
              </a:rPr>
              <a:t>   </a:t>
            </a:r>
            <a:r>
              <a:rPr lang="en-US" sz="2400" b="1" dirty="0">
                <a:solidFill>
                  <a:schemeClr val="tx2"/>
                </a:solidFill>
                <a:latin typeface="Arial" charset="0"/>
              </a:rPr>
              <a:t> </a:t>
            </a:r>
            <a:r>
              <a:rPr lang="en-US" sz="2400" b="1" dirty="0">
                <a:latin typeface="Comic Sans MS" pitchFamily="66" charset="0"/>
              </a:rPr>
              <a:t>joints, or articulation, is the place where two bones come together.</a:t>
            </a:r>
            <a:r>
              <a:rPr lang="en-US" sz="2400" dirty="0">
                <a:latin typeface="Arial" charset="0"/>
              </a:rPr>
              <a:t> </a:t>
            </a:r>
          </a:p>
          <a:p>
            <a:pPr>
              <a:lnSpc>
                <a:spcPct val="90000"/>
              </a:lnSpc>
            </a:pPr>
            <a:endParaRPr lang="en-US" sz="2400" b="1" dirty="0">
              <a:latin typeface="Arial" charset="0"/>
            </a:endParaRPr>
          </a:p>
          <a:p>
            <a:pPr>
              <a:lnSpc>
                <a:spcPct val="90000"/>
              </a:lnSpc>
            </a:pPr>
            <a:r>
              <a:rPr lang="en-US" sz="2400" b="1" dirty="0">
                <a:latin typeface="Comic Sans MS" pitchFamily="66" charset="0"/>
              </a:rPr>
              <a:t>Fibrous</a:t>
            </a:r>
            <a:r>
              <a:rPr lang="en-US" sz="2400" dirty="0">
                <a:latin typeface="Comic Sans MS" pitchFamily="66" charset="0"/>
                <a:ea typeface="ヒラギノ角ゴ Pro W3" charset="-128"/>
              </a:rPr>
              <a:t>- Immovable: </a:t>
            </a:r>
            <a:r>
              <a:rPr lang="en-US" sz="2400" dirty="0">
                <a:latin typeface="Comic Sans MS" pitchFamily="66" charset="0"/>
              </a:rPr>
              <a:t>connect bones, no movement.  (skull and pelvis). </a:t>
            </a:r>
          </a:p>
          <a:p>
            <a:pPr>
              <a:lnSpc>
                <a:spcPct val="90000"/>
              </a:lnSpc>
            </a:pPr>
            <a:endParaRPr lang="en-US" sz="2400" b="1" dirty="0">
              <a:latin typeface="Comic Sans MS" pitchFamily="66" charset="0"/>
            </a:endParaRPr>
          </a:p>
          <a:p>
            <a:pPr>
              <a:lnSpc>
                <a:spcPct val="90000"/>
              </a:lnSpc>
            </a:pPr>
            <a:r>
              <a:rPr lang="en-US" sz="2400" b="1" dirty="0">
                <a:latin typeface="Comic Sans MS" pitchFamily="66" charset="0"/>
              </a:rPr>
              <a:t>Cartilaginous</a:t>
            </a:r>
            <a:r>
              <a:rPr lang="en-US" sz="2400" dirty="0">
                <a:latin typeface="Comic Sans MS" pitchFamily="66" charset="0"/>
                <a:ea typeface="ヒラギノ角ゴ Pro W3" charset="-128"/>
              </a:rPr>
              <a:t>-</a:t>
            </a:r>
            <a:r>
              <a:rPr lang="en-US" sz="2400" dirty="0">
                <a:latin typeface="Comic Sans MS" pitchFamily="66" charset="0"/>
              </a:rPr>
              <a:t> slightly movable, bones are attached by cartilage, a little movement  (spine or ribs).</a:t>
            </a:r>
            <a:endParaRPr lang="en-US" sz="2400" u="sng" dirty="0">
              <a:latin typeface="Comic Sans MS" pitchFamily="66" charset="0"/>
            </a:endParaRPr>
          </a:p>
          <a:p>
            <a:pPr>
              <a:lnSpc>
                <a:spcPct val="90000"/>
              </a:lnSpc>
            </a:pPr>
            <a:endParaRPr lang="en-US" sz="2400" b="1" u="sng" dirty="0">
              <a:latin typeface="Comic Sans MS" pitchFamily="66" charset="0"/>
            </a:endParaRPr>
          </a:p>
          <a:p>
            <a:pPr>
              <a:lnSpc>
                <a:spcPct val="90000"/>
              </a:lnSpc>
            </a:pPr>
            <a:r>
              <a:rPr lang="en-US" sz="2400" b="1" dirty="0">
                <a:latin typeface="Comic Sans MS" pitchFamily="66" charset="0"/>
              </a:rPr>
              <a:t>Synovial</a:t>
            </a:r>
            <a:r>
              <a:rPr lang="en-US" sz="2400" dirty="0">
                <a:latin typeface="Comic Sans MS" pitchFamily="66" charset="0"/>
                <a:ea typeface="ヒラギノ角ゴ Pro W3" charset="-128"/>
              </a:rPr>
              <a:t>-</a:t>
            </a:r>
            <a:r>
              <a:rPr lang="en-US" sz="2400" dirty="0">
                <a:latin typeface="Comic Sans MS" pitchFamily="66" charset="0"/>
              </a:rPr>
              <a:t> freely movable, much more movement than cartilaginous joints. Cavities between bones are filled with synovial fluid. This fluid helps lubricate and protect the bones. </a:t>
            </a:r>
          </a:p>
          <a:p>
            <a:pPr>
              <a:lnSpc>
                <a:spcPct val="90000"/>
              </a:lnSpc>
              <a:buNone/>
            </a:pPr>
            <a:endParaRPr lang="en-US" sz="2400" dirty="0">
              <a:latin typeface="Arial" charset="0"/>
            </a:endParaRPr>
          </a:p>
          <a:p>
            <a:pPr>
              <a:lnSpc>
                <a:spcPct val="90000"/>
              </a:lnSpc>
              <a:buNone/>
            </a:pPr>
            <a:endParaRPr lang="en-US" sz="2400" dirty="0">
              <a:solidFill>
                <a:srgbClr val="FFFFFF"/>
              </a:solidFill>
              <a:latin typeface="Arial" charset="0"/>
            </a:endParaRPr>
          </a:p>
          <a:p>
            <a:endParaRPr lang="en-US" dirty="0"/>
          </a:p>
        </p:txBody>
      </p:sp>
    </p:spTree>
  </p:cSld>
  <p:clrMapOvr>
    <a:masterClrMapping/>
  </p:clrMapOvr>
  <p:transition>
    <p:pull dir="l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Content Placeholder 31" descr="b70917baeef03c10fe481a064e744309--synovial-joint-upper-body.jpg"/>
          <p:cNvPicPr>
            <a:picLocks noGrp="1" noChangeAspect="1"/>
          </p:cNvPicPr>
          <p:nvPr>
            <p:ph idx="1"/>
          </p:nvPr>
        </p:nvPicPr>
        <p:blipFill>
          <a:blip r:embed="rId2"/>
          <a:stretch>
            <a:fillRect/>
          </a:stretch>
        </p:blipFill>
        <p:spPr>
          <a:xfrm>
            <a:off x="579120" y="533400"/>
            <a:ext cx="7802880" cy="5852160"/>
          </a:xfrm>
        </p:spPr>
      </p:pic>
    </p:spTree>
  </p:cSld>
  <p:clrMapOvr>
    <a:masterClrMapping/>
  </p:clrMapOvr>
  <p:transition>
    <p:pull dir="l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76200"/>
            <a:ext cx="8229600" cy="1219200"/>
          </a:xfrm>
        </p:spPr>
        <p:txBody>
          <a:bodyPr>
            <a:normAutofit/>
          </a:bodyPr>
          <a:lstStyle/>
          <a:p>
            <a:r>
              <a:rPr sz="4000" dirty="0">
                <a:solidFill>
                  <a:schemeClr val="tx1"/>
                </a:solidFill>
                <a:latin typeface="Comic Sans MS" pitchFamily="66" charset="0"/>
              </a:rPr>
              <a:t>THE CRANIUM</a:t>
            </a:r>
            <a:endParaRPr lang="en-US" sz="4000" dirty="0">
              <a:solidFill>
                <a:schemeClr val="tx1"/>
              </a:solidFill>
              <a:latin typeface="Comic Sans MS" pitchFamily="66" charset="0"/>
            </a:endParaRPr>
          </a:p>
        </p:txBody>
      </p:sp>
      <p:sp>
        <p:nvSpPr>
          <p:cNvPr id="6" name="Rectangle 5"/>
          <p:cNvSpPr/>
          <p:nvPr/>
        </p:nvSpPr>
        <p:spPr>
          <a:xfrm>
            <a:off x="609600" y="1219200"/>
            <a:ext cx="6217920" cy="5478423"/>
          </a:xfrm>
          <a:prstGeom prst="rect">
            <a:avLst/>
          </a:prstGeom>
        </p:spPr>
        <p:txBody>
          <a:bodyPr>
            <a:spAutoFit/>
          </a:bodyPr>
          <a:lstStyle/>
          <a:p>
            <a:pPr>
              <a:buFont typeface="Wingdings" pitchFamily="2" charset="2"/>
              <a:buChar char="ü"/>
            </a:pPr>
            <a:r>
              <a:rPr lang="en-US" sz="2800" dirty="0">
                <a:solidFill>
                  <a:schemeClr val="tx2"/>
                </a:solidFill>
              </a:rPr>
              <a:t> </a:t>
            </a:r>
            <a:r>
              <a:rPr lang="en-US" sz="2800" dirty="0"/>
              <a:t>The cranium or skull protects the brain and related structures.</a:t>
            </a:r>
          </a:p>
          <a:p>
            <a:endParaRPr lang="en-US" dirty="0"/>
          </a:p>
          <a:p>
            <a:pPr eaLnBrk="1" hangingPunct="1">
              <a:buFont typeface="Wingdings" pitchFamily="2" charset="2"/>
              <a:buChar char="ü"/>
            </a:pPr>
            <a:r>
              <a:rPr lang="en-US" altLang="en-US" sz="2400" dirty="0"/>
              <a:t> The skull is made up of 22 bones; </a:t>
            </a:r>
          </a:p>
          <a:p>
            <a:pPr eaLnBrk="1" hangingPunct="1"/>
            <a:r>
              <a:rPr lang="en-US" altLang="en-US" sz="2400" dirty="0"/>
              <a:t>    8 cranial bones</a:t>
            </a:r>
          </a:p>
          <a:p>
            <a:pPr eaLnBrk="1" hangingPunct="1"/>
            <a:r>
              <a:rPr lang="en-US" altLang="en-US" sz="2400" dirty="0"/>
              <a:t>    13 facial bones</a:t>
            </a:r>
          </a:p>
          <a:p>
            <a:pPr eaLnBrk="1" hangingPunct="1"/>
            <a:r>
              <a:rPr lang="en-US" altLang="en-US" sz="2400" dirty="0"/>
              <a:t>    The mandible</a:t>
            </a:r>
            <a:endParaRPr lang="en-US" sz="2400" dirty="0"/>
          </a:p>
          <a:p>
            <a:endParaRPr lang="en-US" sz="2400" dirty="0"/>
          </a:p>
          <a:p>
            <a:pPr>
              <a:buFont typeface="Wingdings" pitchFamily="2" charset="2"/>
              <a:buChar char="ü"/>
            </a:pPr>
            <a:r>
              <a:rPr lang="en-US" sz="2400" dirty="0"/>
              <a:t>Cranium</a:t>
            </a:r>
          </a:p>
          <a:p>
            <a:pPr marL="609600" indent="-609600" eaLnBrk="1" hangingPunct="1">
              <a:lnSpc>
                <a:spcPct val="90000"/>
              </a:lnSpc>
              <a:buFontTx/>
              <a:buAutoNum type="arabicPeriod"/>
            </a:pPr>
            <a:r>
              <a:rPr lang="en-US" sz="2400" dirty="0"/>
              <a:t>  </a:t>
            </a:r>
            <a:r>
              <a:rPr lang="en-US" altLang="en-US" sz="2400" dirty="0"/>
              <a:t>Houses brain</a:t>
            </a:r>
          </a:p>
          <a:p>
            <a:pPr marL="609600" indent="-609600" eaLnBrk="1" hangingPunct="1">
              <a:lnSpc>
                <a:spcPct val="90000"/>
              </a:lnSpc>
              <a:buFontTx/>
              <a:buAutoNum type="arabicPeriod"/>
            </a:pPr>
            <a:r>
              <a:rPr lang="en-US" altLang="en-US" sz="2400" dirty="0"/>
              <a:t>Encloses &amp; protects the brain, provides attachments for muscles, and contains air-filled sinuses that reduce its weight</a:t>
            </a:r>
          </a:p>
          <a:p>
            <a:endParaRPr lang="en-US" sz="2400" dirty="0">
              <a:solidFill>
                <a:schemeClr val="tx2"/>
              </a:solidFill>
            </a:endParaRPr>
          </a:p>
        </p:txBody>
      </p:sp>
    </p:spTree>
  </p:cSld>
  <p:clrMapOvr>
    <a:masterClrMapping/>
  </p:clrMapOvr>
  <p:transition>
    <p:pull dir="l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381000" y="304800"/>
            <a:ext cx="8382000" cy="717550"/>
          </a:xfrm>
          <a:prstGeom prst="rect">
            <a:avLst/>
          </a:prstGeom>
          <a:noFill/>
          <a:ln w="9525">
            <a:noFill/>
            <a:miter lim="800000"/>
            <a:headEnd/>
            <a:tailEnd/>
          </a:ln>
        </p:spPr>
        <p:txBody>
          <a:bodyPr>
            <a:spAutoFit/>
          </a:bodyPr>
          <a:lstStyle/>
          <a:p>
            <a:pPr marL="342900" indent="-342900">
              <a:spcBef>
                <a:spcPct val="20000"/>
              </a:spcBef>
              <a:buClr>
                <a:srgbClr val="339933"/>
              </a:buClr>
              <a:tabLst>
                <a:tab pos="2743200" algn="l"/>
              </a:tabLst>
              <a:defRPr/>
            </a:pPr>
            <a:r>
              <a:rPr lang="en-US" sz="4000" dirty="0" err="1">
                <a:effectLst>
                  <a:outerShdw blurRad="38100" dist="38100" dir="2700000" algn="tl">
                    <a:srgbClr val="C0C0C0"/>
                  </a:outerShdw>
                </a:effectLst>
              </a:rPr>
              <a:t>Paranasal</a:t>
            </a:r>
            <a:r>
              <a:rPr lang="en-US" sz="4000" dirty="0">
                <a:effectLst>
                  <a:outerShdw blurRad="38100" dist="38100" dir="2700000" algn="tl">
                    <a:srgbClr val="C0C0C0"/>
                  </a:outerShdw>
                </a:effectLst>
              </a:rPr>
              <a:t> Sinuses</a:t>
            </a:r>
          </a:p>
        </p:txBody>
      </p:sp>
      <p:sp>
        <p:nvSpPr>
          <p:cNvPr id="4" name="Text Box 7"/>
          <p:cNvSpPr txBox="1">
            <a:spLocks noChangeArrowheads="1"/>
          </p:cNvSpPr>
          <p:nvPr/>
        </p:nvSpPr>
        <p:spPr bwMode="auto">
          <a:xfrm>
            <a:off x="517525" y="1417638"/>
            <a:ext cx="7864475" cy="1138773"/>
          </a:xfrm>
          <a:prstGeom prst="rect">
            <a:avLst/>
          </a:prstGeom>
          <a:noFill/>
          <a:ln w="9525">
            <a:noFill/>
            <a:miter lim="800000"/>
            <a:headEnd/>
            <a:tailEnd/>
          </a:ln>
        </p:spPr>
        <p:txBody>
          <a:bodyPr>
            <a:spAutoFit/>
          </a:bodyPr>
          <a:lstStyle/>
          <a:p>
            <a:pPr marL="342900" indent="-342900">
              <a:spcAft>
                <a:spcPct val="50000"/>
              </a:spcAft>
              <a:buClr>
                <a:srgbClr val="FF6600"/>
              </a:buClr>
              <a:buFont typeface="Symbol" charset="2"/>
              <a:buChar char="·"/>
            </a:pPr>
            <a:r>
              <a:rPr lang="en-US" sz="3400" dirty="0"/>
              <a:t>Hollow portions of bones surrounding the nasal cavity</a:t>
            </a:r>
          </a:p>
        </p:txBody>
      </p:sp>
      <p:pic>
        <p:nvPicPr>
          <p:cNvPr id="5" name="Picture 8"/>
          <p:cNvPicPr>
            <a:picLocks noChangeAspect="1" noChangeArrowheads="1"/>
          </p:cNvPicPr>
          <p:nvPr/>
        </p:nvPicPr>
        <p:blipFill>
          <a:blip r:embed="rId2"/>
          <a:srcRect b="8382"/>
          <a:stretch>
            <a:fillRect/>
          </a:stretch>
        </p:blipFill>
        <p:spPr bwMode="auto">
          <a:xfrm>
            <a:off x="457200" y="3048000"/>
            <a:ext cx="8191500" cy="3246438"/>
          </a:xfrm>
          <a:prstGeom prst="rect">
            <a:avLst/>
          </a:prstGeom>
          <a:noFill/>
          <a:ln w="9525">
            <a:noFill/>
            <a:miter lim="800000"/>
            <a:headEnd/>
            <a:tailEnd/>
          </a:ln>
        </p:spPr>
      </p:pic>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P spid="4"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381000" y="304800"/>
            <a:ext cx="8382000" cy="717550"/>
          </a:xfrm>
          <a:prstGeom prst="rect">
            <a:avLst/>
          </a:prstGeom>
          <a:noFill/>
          <a:ln w="9525">
            <a:noFill/>
            <a:miter lim="800000"/>
            <a:headEnd/>
            <a:tailEnd/>
          </a:ln>
        </p:spPr>
        <p:txBody>
          <a:bodyPr>
            <a:spAutoFit/>
          </a:bodyPr>
          <a:lstStyle/>
          <a:p>
            <a:pPr marL="342900" indent="-342900">
              <a:spcBef>
                <a:spcPct val="20000"/>
              </a:spcBef>
              <a:buClr>
                <a:srgbClr val="339933"/>
              </a:buClr>
              <a:tabLst>
                <a:tab pos="2743200" algn="l"/>
              </a:tabLst>
              <a:defRPr/>
            </a:pPr>
            <a:r>
              <a:rPr lang="en-US" sz="4000" dirty="0">
                <a:effectLst>
                  <a:outerShdw blurRad="38100" dist="38100" dir="2700000" algn="tl">
                    <a:srgbClr val="C0C0C0"/>
                  </a:outerShdw>
                </a:effectLst>
              </a:rPr>
              <a:t>The Vertebral Column</a:t>
            </a:r>
          </a:p>
        </p:txBody>
      </p:sp>
      <p:sp>
        <p:nvSpPr>
          <p:cNvPr id="12" name="Rectangle 3"/>
          <p:cNvSpPr>
            <a:spLocks noChangeArrowheads="1"/>
          </p:cNvSpPr>
          <p:nvPr/>
        </p:nvSpPr>
        <p:spPr bwMode="auto">
          <a:xfrm>
            <a:off x="7696200" y="6400800"/>
            <a:ext cx="1295400" cy="304800"/>
          </a:xfrm>
          <a:prstGeom prst="rect">
            <a:avLst/>
          </a:prstGeom>
          <a:noFill/>
          <a:ln w="9525">
            <a:noFill/>
            <a:miter lim="800000"/>
            <a:headEnd/>
            <a:tailEnd/>
          </a:ln>
        </p:spPr>
        <p:txBody>
          <a:bodyPr/>
          <a:lstStyle/>
          <a:p>
            <a:pPr algn="r"/>
            <a:endParaRPr lang="en-US" sz="4400" b="1" dirty="0">
              <a:solidFill>
                <a:schemeClr val="tx2"/>
              </a:solidFill>
              <a:latin typeface="Times New Roman" pitchFamily="18" charset="0"/>
            </a:endParaRPr>
          </a:p>
        </p:txBody>
      </p:sp>
      <p:sp>
        <p:nvSpPr>
          <p:cNvPr id="13" name="Text Box 7"/>
          <p:cNvSpPr txBox="1">
            <a:spLocks noChangeArrowheads="1"/>
          </p:cNvSpPr>
          <p:nvPr/>
        </p:nvSpPr>
        <p:spPr bwMode="auto">
          <a:xfrm>
            <a:off x="304800" y="1066800"/>
            <a:ext cx="4130675" cy="5478423"/>
          </a:xfrm>
          <a:prstGeom prst="rect">
            <a:avLst/>
          </a:prstGeom>
          <a:noFill/>
          <a:ln w="9525">
            <a:noFill/>
            <a:miter lim="800000"/>
            <a:headEnd/>
            <a:tailEnd/>
          </a:ln>
        </p:spPr>
        <p:txBody>
          <a:bodyPr>
            <a:spAutoFit/>
          </a:bodyPr>
          <a:lstStyle/>
          <a:p>
            <a:pPr marL="342900" indent="-342900">
              <a:spcAft>
                <a:spcPct val="50000"/>
              </a:spcAft>
              <a:buClr>
                <a:srgbClr val="FF6600"/>
              </a:buClr>
              <a:buFont typeface="Symbol" pitchFamily="18" charset="2"/>
              <a:buChar char="·"/>
            </a:pPr>
            <a:r>
              <a:rPr lang="en-US" sz="2800" dirty="0"/>
              <a:t>It is a complex structure.</a:t>
            </a:r>
          </a:p>
          <a:p>
            <a:pPr marL="342900" indent="-342900">
              <a:spcAft>
                <a:spcPct val="50000"/>
              </a:spcAft>
              <a:buClr>
                <a:srgbClr val="FF6600"/>
              </a:buClr>
              <a:buFont typeface="Symbol" pitchFamily="18" charset="2"/>
              <a:buChar char="·"/>
            </a:pPr>
            <a:r>
              <a:rPr lang="en-US" sz="2800" dirty="0"/>
              <a:t>Provides protection for spinal cord.</a:t>
            </a:r>
          </a:p>
          <a:p>
            <a:pPr marL="342900" indent="-342900">
              <a:spcAft>
                <a:spcPct val="50000"/>
              </a:spcAft>
              <a:buClr>
                <a:srgbClr val="FF6600"/>
              </a:buClr>
              <a:buFont typeface="Symbol" pitchFamily="18" charset="2"/>
              <a:buChar char="·"/>
            </a:pPr>
            <a:r>
              <a:rPr lang="en-US" sz="2800" dirty="0"/>
              <a:t>Also provide mobility and stability of the trunk.</a:t>
            </a:r>
          </a:p>
          <a:p>
            <a:pPr marL="342900" indent="-342900">
              <a:spcAft>
                <a:spcPct val="50000"/>
              </a:spcAft>
              <a:buClr>
                <a:srgbClr val="FF6600"/>
              </a:buClr>
              <a:buFont typeface="Symbol" pitchFamily="18" charset="2"/>
              <a:buChar char="·"/>
            </a:pPr>
            <a:r>
              <a:rPr lang="en-US" sz="2800" dirty="0"/>
              <a:t>Vertebral column composed 33 vertebrae and 23 </a:t>
            </a:r>
            <a:r>
              <a:rPr lang="en-US" sz="2800" dirty="0" err="1"/>
              <a:t>intervertebral</a:t>
            </a:r>
            <a:r>
              <a:rPr lang="en-US" sz="2800" dirty="0"/>
              <a:t> disks.</a:t>
            </a:r>
          </a:p>
        </p:txBody>
      </p:sp>
      <p:pic>
        <p:nvPicPr>
          <p:cNvPr id="14" name="Picture 8"/>
          <p:cNvPicPr>
            <a:picLocks noChangeAspect="1" noChangeArrowheads="1"/>
          </p:cNvPicPr>
          <p:nvPr/>
        </p:nvPicPr>
        <p:blipFill>
          <a:blip r:embed="rId2"/>
          <a:srcRect b="4001"/>
          <a:stretch>
            <a:fillRect/>
          </a:stretch>
        </p:blipFill>
        <p:spPr bwMode="auto">
          <a:xfrm>
            <a:off x="4546464" y="1066800"/>
            <a:ext cx="3911735" cy="5105400"/>
          </a:xfrm>
          <a:prstGeom prst="rect">
            <a:avLst/>
          </a:prstGeom>
          <a:noFill/>
          <a:ln w="9525">
            <a:noFill/>
            <a:miter lim="800000"/>
            <a:headEnd/>
            <a:tailEnd/>
          </a:ln>
        </p:spPr>
      </p:pic>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500"/>
                                        <p:tgtEl>
                                          <p:spTgt spid="13"/>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utoUpdateAnimBg="0" advAuto="0"/>
      <p:bldP spid="13"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07_16"/>
          <p:cNvPicPr>
            <a:picLocks noChangeAspect="1" noChangeArrowheads="1"/>
          </p:cNvPicPr>
          <p:nvPr/>
        </p:nvPicPr>
        <p:blipFill>
          <a:blip r:embed="rId2"/>
          <a:srcRect/>
          <a:stretch>
            <a:fillRect/>
          </a:stretch>
        </p:blipFill>
        <p:spPr bwMode="auto">
          <a:xfrm>
            <a:off x="508000" y="457200"/>
            <a:ext cx="7874000" cy="6096000"/>
          </a:xfrm>
          <a:prstGeom prst="rect">
            <a:avLst/>
          </a:prstGeom>
          <a:noFill/>
          <a:ln w="9525">
            <a:noFill/>
            <a:miter lim="800000"/>
            <a:headEnd/>
            <a:tailEnd/>
          </a:ln>
        </p:spPr>
      </p:pic>
    </p:spTree>
  </p:cSld>
  <p:clrMapOvr>
    <a:masterClrMapping/>
  </p:clrMapOvr>
  <p:transition>
    <p:pull dir="l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533400"/>
            <a:ext cx="6400800" cy="2273300"/>
          </a:xfrm>
        </p:spPr>
        <p:txBody>
          <a:bodyPr/>
          <a:lstStyle/>
          <a:p>
            <a:r>
              <a:rPr lang="en-US" sz="4400" dirty="0">
                <a:solidFill>
                  <a:schemeClr val="tx1"/>
                </a:solidFill>
                <a:latin typeface="Comic Sans MS" pitchFamily="66" charset="0"/>
              </a:rPr>
              <a:t>Musculoskeletal system</a:t>
            </a:r>
          </a:p>
        </p:txBody>
      </p:sp>
      <p:sp>
        <p:nvSpPr>
          <p:cNvPr id="3" name="Subtitle 2"/>
          <p:cNvSpPr>
            <a:spLocks noGrp="1"/>
          </p:cNvSpPr>
          <p:nvPr>
            <p:ph type="subTitle" idx="1"/>
          </p:nvPr>
        </p:nvSpPr>
        <p:spPr>
          <a:xfrm>
            <a:off x="457200" y="2590800"/>
            <a:ext cx="8305800" cy="2362200"/>
          </a:xfrm>
        </p:spPr>
        <p:txBody>
          <a:bodyPr>
            <a:normAutofit/>
          </a:bodyPr>
          <a:lstStyle/>
          <a:p>
            <a:r>
              <a:rPr lang="en-US" sz="2800" dirty="0">
                <a:solidFill>
                  <a:schemeClr val="tx1"/>
                </a:solidFill>
                <a:latin typeface="Comic Sans MS" pitchFamily="66" charset="0"/>
              </a:rPr>
              <a:t>Connective tissue, Bone, Joints, </a:t>
            </a:r>
          </a:p>
          <a:p>
            <a:r>
              <a:rPr lang="en-US" sz="2800" dirty="0">
                <a:solidFill>
                  <a:schemeClr val="tx1"/>
                </a:solidFill>
                <a:latin typeface="Comic Sans MS" pitchFamily="66" charset="0"/>
              </a:rPr>
              <a:t>Cranium, The Vertebral Column,</a:t>
            </a:r>
          </a:p>
          <a:p>
            <a:r>
              <a:rPr lang="en-US" sz="2800" dirty="0">
                <a:solidFill>
                  <a:schemeClr val="tx1"/>
                </a:solidFill>
                <a:latin typeface="Comic Sans MS" pitchFamily="66" charset="0"/>
              </a:rPr>
              <a:t>Thorax &amp; Pelvis, and Muscles</a:t>
            </a:r>
          </a:p>
        </p:txBody>
      </p:sp>
    </p:spTree>
  </p:cSld>
  <p:clrMapOvr>
    <a:masterClrMapping/>
  </p:clrMapOvr>
  <p:transition>
    <p:pull dir="l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533400"/>
            <a:ext cx="8153400"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410562"/>
      </p:ext>
    </p:extLst>
  </p:cSld>
  <p:clrMapOvr>
    <a:masterClrMapping/>
  </p:clrMapOvr>
  <p:transition>
    <p:pull dir="l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8600" y="228600"/>
            <a:ext cx="4267200" cy="5293757"/>
          </a:xfrm>
          <a:prstGeom prst="rect">
            <a:avLst/>
          </a:prstGeom>
          <a:noFill/>
          <a:ln w="9525">
            <a:noFill/>
            <a:miter lim="800000"/>
            <a:headEnd/>
            <a:tailEnd/>
          </a:ln>
        </p:spPr>
        <p:txBody>
          <a:bodyPr>
            <a:spAutoFit/>
          </a:bodyPr>
          <a:lstStyle/>
          <a:p>
            <a:r>
              <a:rPr lang="en-US" sz="3200" b="1" dirty="0"/>
              <a:t>Thoracic cage</a:t>
            </a:r>
            <a:endParaRPr lang="en-US" sz="3200" dirty="0"/>
          </a:p>
          <a:p>
            <a:r>
              <a:rPr lang="en-US" dirty="0"/>
              <a:t>	</a:t>
            </a:r>
            <a:r>
              <a:rPr lang="en-US" sz="2800" dirty="0"/>
              <a:t>ribs</a:t>
            </a:r>
          </a:p>
          <a:p>
            <a:r>
              <a:rPr lang="en-US" sz="2800" dirty="0"/>
              <a:t>	thoracic</a:t>
            </a:r>
            <a:r>
              <a:rPr lang="en-US" dirty="0"/>
              <a:t> </a:t>
            </a:r>
          </a:p>
          <a:p>
            <a:r>
              <a:rPr lang="en-US" sz="3200" b="1" dirty="0"/>
              <a:t>Vertebrae</a:t>
            </a:r>
            <a:endParaRPr lang="en-US" sz="3200" dirty="0"/>
          </a:p>
          <a:p>
            <a:r>
              <a:rPr lang="en-US" dirty="0"/>
              <a:t>	</a:t>
            </a:r>
            <a:r>
              <a:rPr lang="en-US" sz="2800" dirty="0"/>
              <a:t>sternum</a:t>
            </a:r>
          </a:p>
          <a:p>
            <a:r>
              <a:rPr lang="en-US" sz="2800" dirty="0"/>
              <a:t>	costal cartilages</a:t>
            </a:r>
          </a:p>
          <a:p>
            <a:endParaRPr lang="en-US" dirty="0"/>
          </a:p>
          <a:p>
            <a:pPr>
              <a:buFontTx/>
              <a:buChar char="•"/>
            </a:pPr>
            <a:r>
              <a:rPr lang="en-US" sz="2400" dirty="0"/>
              <a:t>True ribs are directly attached to the sternum</a:t>
            </a:r>
          </a:p>
          <a:p>
            <a:r>
              <a:rPr lang="en-US" sz="2400" dirty="0"/>
              <a:t>(first seven pairs)</a:t>
            </a:r>
          </a:p>
          <a:p>
            <a:pPr>
              <a:buFontTx/>
              <a:buChar char="•"/>
            </a:pPr>
            <a:r>
              <a:rPr lang="en-US" sz="2400" dirty="0"/>
              <a:t>Three false ribs are joined to the 7</a:t>
            </a:r>
            <a:r>
              <a:rPr lang="en-US" sz="2400" baseline="30000" dirty="0"/>
              <a:t>th</a:t>
            </a:r>
            <a:r>
              <a:rPr lang="en-US" sz="2400" dirty="0"/>
              <a:t> rib</a:t>
            </a:r>
          </a:p>
          <a:p>
            <a:pPr>
              <a:buFontTx/>
              <a:buChar char="•"/>
            </a:pPr>
            <a:r>
              <a:rPr lang="en-US" sz="2400" dirty="0"/>
              <a:t>Two pairs of floating ribs</a:t>
            </a:r>
          </a:p>
        </p:txBody>
      </p:sp>
      <p:pic>
        <p:nvPicPr>
          <p:cNvPr id="3" name="Picture 3"/>
          <p:cNvPicPr>
            <a:picLocks noChangeAspect="1" noChangeArrowheads="1"/>
          </p:cNvPicPr>
          <p:nvPr/>
        </p:nvPicPr>
        <p:blipFill>
          <a:blip r:embed="rId2"/>
          <a:srcRect b="4430"/>
          <a:stretch>
            <a:fillRect/>
          </a:stretch>
        </p:blipFill>
        <p:spPr bwMode="auto">
          <a:xfrm>
            <a:off x="4419600" y="1143000"/>
            <a:ext cx="3886200" cy="4667250"/>
          </a:xfrm>
          <a:prstGeom prst="rect">
            <a:avLst/>
          </a:prstGeom>
          <a:noFill/>
          <a:ln w="9525">
            <a:noFill/>
            <a:miter lim="800000"/>
            <a:headEnd/>
            <a:tailEnd/>
          </a:ln>
        </p:spPr>
      </p:pic>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07_20"/>
          <p:cNvPicPr>
            <a:picLocks noChangeAspect="1" noChangeArrowheads="1"/>
          </p:cNvPicPr>
          <p:nvPr/>
        </p:nvPicPr>
        <p:blipFill>
          <a:blip r:embed="rId3"/>
          <a:srcRect/>
          <a:stretch>
            <a:fillRect/>
          </a:stretch>
        </p:blipFill>
        <p:spPr bwMode="auto">
          <a:xfrm>
            <a:off x="508000" y="381000"/>
            <a:ext cx="7874000" cy="6096000"/>
          </a:xfrm>
          <a:prstGeom prst="rect">
            <a:avLst/>
          </a:prstGeom>
          <a:noFill/>
          <a:ln w="9525">
            <a:noFill/>
            <a:miter lim="800000"/>
            <a:headEnd/>
            <a:tailEnd/>
          </a:ln>
        </p:spPr>
      </p:pic>
    </p:spTree>
  </p:cSld>
  <p:clrMapOvr>
    <a:masterClrMapping/>
  </p:clrMapOvr>
  <p:transition>
    <p:pull dir="l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b="1" dirty="0">
                <a:solidFill>
                  <a:schemeClr val="tx1"/>
                </a:solidFill>
                <a:latin typeface="Comic Sans MS" pitchFamily="66" charset="0"/>
              </a:rPr>
              <a:t>THE THORAX &amp; PELVIS</a:t>
            </a:r>
            <a:endParaRPr lang="en-US" sz="4000" b="1" dirty="0">
              <a:solidFill>
                <a:schemeClr val="tx1"/>
              </a:solidFill>
              <a:latin typeface="Comic Sans MS" pitchFamily="66" charset="0"/>
            </a:endParaRPr>
          </a:p>
        </p:txBody>
      </p:sp>
      <p:sp>
        <p:nvSpPr>
          <p:cNvPr id="3" name="Content Placeholder 2"/>
          <p:cNvSpPr>
            <a:spLocks noGrp="1"/>
          </p:cNvSpPr>
          <p:nvPr>
            <p:ph idx="1"/>
          </p:nvPr>
        </p:nvSpPr>
        <p:spPr/>
        <p:txBody>
          <a:bodyPr>
            <a:normAutofit/>
          </a:bodyPr>
          <a:lstStyle/>
          <a:p>
            <a:r>
              <a:rPr lang="en-US" dirty="0">
                <a:latin typeface="Comic Sans MS" pitchFamily="66" charset="0"/>
              </a:rPr>
              <a:t>Heart and lungs are protected by the </a:t>
            </a:r>
            <a:r>
              <a:rPr lang="en-US" dirty="0" err="1">
                <a:latin typeface="Comic Sans MS" pitchFamily="66" charset="0"/>
              </a:rPr>
              <a:t>thorax,which</a:t>
            </a:r>
            <a:r>
              <a:rPr lang="en-US" dirty="0">
                <a:latin typeface="Comic Sans MS" pitchFamily="66" charset="0"/>
              </a:rPr>
              <a:t> is comprised of the </a:t>
            </a:r>
            <a:r>
              <a:rPr lang="en-US" u="sng" dirty="0">
                <a:latin typeface="Comic Sans MS" pitchFamily="66" charset="0"/>
              </a:rPr>
              <a:t>sternum </a:t>
            </a:r>
            <a:r>
              <a:rPr lang="en-US" dirty="0">
                <a:latin typeface="Comic Sans MS" pitchFamily="66" charset="0"/>
              </a:rPr>
              <a:t>(breastbone),and the thoracic vertebrae.</a:t>
            </a:r>
          </a:p>
          <a:p>
            <a:r>
              <a:rPr lang="en-US" dirty="0">
                <a:latin typeface="Comic Sans MS" pitchFamily="66" charset="0"/>
              </a:rPr>
              <a:t>There are 12 pairs of ribs.</a:t>
            </a:r>
          </a:p>
          <a:p>
            <a:r>
              <a:rPr lang="en-US" dirty="0" err="1">
                <a:latin typeface="Comic Sans MS" pitchFamily="66" charset="0"/>
              </a:rPr>
              <a:t>Eacs</a:t>
            </a:r>
            <a:r>
              <a:rPr lang="en-US" dirty="0">
                <a:latin typeface="Comic Sans MS" pitchFamily="66" charset="0"/>
              </a:rPr>
              <a:t> pair is attached to one of the thoracic  vertebra.</a:t>
            </a:r>
          </a:p>
          <a:p>
            <a:r>
              <a:rPr lang="en-US" dirty="0">
                <a:latin typeface="Comic Sans MS" pitchFamily="66" charset="0"/>
              </a:rPr>
              <a:t>The first seven pairs are called the true ribs.</a:t>
            </a:r>
          </a:p>
          <a:p>
            <a:r>
              <a:rPr lang="en-US" dirty="0">
                <a:latin typeface="Comic Sans MS" pitchFamily="66" charset="0"/>
              </a:rPr>
              <a:t>Each of the true ribs is attached to the sternum by a piece of costal cartilage.</a:t>
            </a:r>
          </a:p>
          <a:p>
            <a:r>
              <a:rPr lang="en-US" dirty="0">
                <a:latin typeface="Comic Sans MS" pitchFamily="66" charset="0"/>
              </a:rPr>
              <a:t>The next five is called false ribs, do not attach directly to the sternum.</a:t>
            </a:r>
          </a:p>
        </p:txBody>
      </p:sp>
    </p:spTree>
  </p:cSld>
  <p:clrMapOvr>
    <a:masterClrMapping/>
  </p:clrMapOvr>
  <p:transition>
    <p:pull dir="l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4572000"/>
          </a:xfrm>
        </p:spPr>
        <p:txBody>
          <a:bodyPr>
            <a:normAutofit/>
          </a:bodyPr>
          <a:lstStyle/>
          <a:p>
            <a:r>
              <a:rPr lang="en-US" dirty="0">
                <a:latin typeface="Comic Sans MS" pitchFamily="66" charset="0"/>
              </a:rPr>
              <a:t>The </a:t>
            </a:r>
            <a:r>
              <a:rPr lang="en-US" b="1" dirty="0">
                <a:latin typeface="Comic Sans MS" pitchFamily="66" charset="0"/>
              </a:rPr>
              <a:t>pelvis</a:t>
            </a:r>
            <a:r>
              <a:rPr lang="en-US" dirty="0">
                <a:latin typeface="Comic Sans MS" pitchFamily="66" charset="0"/>
              </a:rPr>
              <a:t> (plural </a:t>
            </a:r>
            <a:r>
              <a:rPr lang="en-US" b="1" dirty="0" err="1">
                <a:latin typeface="Comic Sans MS" pitchFamily="66" charset="0"/>
              </a:rPr>
              <a:t>pelves</a:t>
            </a:r>
            <a:r>
              <a:rPr lang="en-US" dirty="0">
                <a:latin typeface="Comic Sans MS" pitchFamily="66" charset="0"/>
              </a:rPr>
              <a:t> or </a:t>
            </a:r>
            <a:r>
              <a:rPr lang="en-US" b="1" dirty="0">
                <a:latin typeface="Comic Sans MS" pitchFamily="66" charset="0"/>
              </a:rPr>
              <a:t>pelvises</a:t>
            </a:r>
            <a:r>
              <a:rPr lang="en-US" dirty="0">
                <a:latin typeface="Comic Sans MS" pitchFamily="66" charset="0"/>
              </a:rPr>
              <a:t>) is either the lower part of the trunk of the human body between the abdomen and the thighs (sometimes also called </a:t>
            </a:r>
            <a:r>
              <a:rPr lang="en-US" b="1" dirty="0">
                <a:latin typeface="Comic Sans MS" pitchFamily="66" charset="0"/>
              </a:rPr>
              <a:t>pelvic region</a:t>
            </a:r>
            <a:r>
              <a:rPr lang="en-US" dirty="0">
                <a:latin typeface="Comic Sans MS" pitchFamily="66" charset="0"/>
              </a:rPr>
              <a:t> of the trunk) or the skeleton embedded in it</a:t>
            </a:r>
            <a:r>
              <a:rPr lang="en-US" baseline="30000" dirty="0">
                <a:latin typeface="Comic Sans MS" pitchFamily="66" charset="0"/>
              </a:rPr>
              <a:t>.</a:t>
            </a:r>
            <a:r>
              <a:rPr lang="en-US" dirty="0">
                <a:latin typeface="Comic Sans MS" pitchFamily="66" charset="0"/>
              </a:rPr>
              <a:t> (sometimes also called </a:t>
            </a:r>
            <a:r>
              <a:rPr lang="en-US" b="1" dirty="0">
                <a:latin typeface="Comic Sans MS" pitchFamily="66" charset="0"/>
              </a:rPr>
              <a:t>bony pelvis</a:t>
            </a:r>
            <a:r>
              <a:rPr lang="en-US" dirty="0">
                <a:latin typeface="Comic Sans MS" pitchFamily="66" charset="0"/>
              </a:rPr>
              <a:t>, or </a:t>
            </a:r>
            <a:r>
              <a:rPr lang="en-US" b="1" dirty="0">
                <a:latin typeface="Comic Sans MS" pitchFamily="66" charset="0"/>
              </a:rPr>
              <a:t>pelvic skeleton</a:t>
            </a:r>
            <a:r>
              <a:rPr lang="en-US" dirty="0">
                <a:latin typeface="Comic Sans MS" pitchFamily="66" charset="0"/>
              </a:rPr>
              <a:t>).</a:t>
            </a:r>
          </a:p>
          <a:p>
            <a:r>
              <a:rPr lang="en-US" dirty="0">
                <a:latin typeface="Comic Sans MS" pitchFamily="66" charset="0"/>
              </a:rPr>
              <a:t>The pelvic region of the trunk includes the bony pelvis, the pelvic cavity (the space enclosed by the bony pelvis), the pelvic floor, below the pelvic cavity, and the perineum, below the pelvic </a:t>
            </a:r>
            <a:r>
              <a:rPr lang="en-US" dirty="0" err="1">
                <a:latin typeface="Comic Sans MS" pitchFamily="66" charset="0"/>
              </a:rPr>
              <a:t>floor.The</a:t>
            </a:r>
            <a:r>
              <a:rPr lang="en-US" dirty="0">
                <a:latin typeface="Comic Sans MS" pitchFamily="66" charset="0"/>
              </a:rPr>
              <a:t> pelvic skeleton is formed in the area of the back, by the sacrum and the coccyx and </a:t>
            </a:r>
            <a:r>
              <a:rPr lang="en-US" dirty="0" err="1">
                <a:latin typeface="Comic Sans MS" pitchFamily="66" charset="0"/>
              </a:rPr>
              <a:t>anteriorly</a:t>
            </a:r>
            <a:r>
              <a:rPr lang="en-US" dirty="0">
                <a:latin typeface="Comic Sans MS" pitchFamily="66" charset="0"/>
              </a:rPr>
              <a:t> and to the left and right sides, by a pair of hip bones.</a:t>
            </a:r>
          </a:p>
          <a:p>
            <a:endParaRPr lang="en-US" dirty="0">
              <a:solidFill>
                <a:schemeClr val="tx2"/>
              </a:solidFill>
              <a:latin typeface="Comic Sans MS" pitchFamily="66" charset="0"/>
            </a:endParaRPr>
          </a:p>
        </p:txBody>
      </p:sp>
    </p:spTree>
  </p:cSld>
  <p:clrMapOvr>
    <a:masterClrMapping/>
  </p:clrMapOvr>
  <p:transition>
    <p:pull dir="l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dirty="0">
                <a:solidFill>
                  <a:schemeClr val="tx1"/>
                </a:solidFill>
                <a:latin typeface="Comic Sans MS" pitchFamily="66" charset="0"/>
              </a:rPr>
              <a:t>T</a:t>
            </a:r>
            <a:r>
              <a:rPr sz="3600" dirty="0">
                <a:solidFill>
                  <a:schemeClr val="tx1"/>
                </a:solidFill>
                <a:latin typeface="Comic Sans MS" pitchFamily="66" charset="0"/>
              </a:rPr>
              <a:t>he muscles</a:t>
            </a:r>
            <a:endParaRPr lang="en-US" sz="3600" dirty="0">
              <a:solidFill>
                <a:schemeClr val="tx1"/>
              </a:solidFill>
              <a:latin typeface="Comic Sans MS" pitchFamily="66" charset="0"/>
            </a:endParaRPr>
          </a:p>
        </p:txBody>
      </p:sp>
      <p:sp>
        <p:nvSpPr>
          <p:cNvPr id="2" name="Content Placeholder 1"/>
          <p:cNvSpPr>
            <a:spLocks noGrp="1"/>
          </p:cNvSpPr>
          <p:nvPr>
            <p:ph idx="1"/>
          </p:nvPr>
        </p:nvSpPr>
        <p:spPr/>
        <p:txBody>
          <a:bodyPr/>
          <a:lstStyle/>
          <a:p>
            <a:pPr>
              <a:buFont typeface="Wingdings" pitchFamily="2" charset="2"/>
              <a:buChar char="ü"/>
            </a:pPr>
            <a:r>
              <a:rPr lang="en-US" dirty="0">
                <a:latin typeface="Comic Sans MS" pitchFamily="66" charset="0"/>
              </a:rPr>
              <a:t>Muscles are highly specialized tissue that can contract, or become shorter.</a:t>
            </a:r>
          </a:p>
          <a:p>
            <a:pPr>
              <a:buFont typeface="Wingdings" pitchFamily="2" charset="2"/>
              <a:buChar char="ü"/>
            </a:pPr>
            <a:r>
              <a:rPr lang="en-US" dirty="0">
                <a:latin typeface="Comic Sans MS" pitchFamily="66" charset="0"/>
              </a:rPr>
              <a:t>It is important to realize that are two types of movement</a:t>
            </a:r>
          </a:p>
          <a:p>
            <a:pPr>
              <a:buNone/>
            </a:pPr>
            <a:r>
              <a:rPr lang="en-US" dirty="0">
                <a:latin typeface="Comic Sans MS" pitchFamily="66" charset="0"/>
              </a:rPr>
              <a:t>     -voluntary</a:t>
            </a:r>
          </a:p>
          <a:p>
            <a:pPr>
              <a:buNone/>
            </a:pPr>
            <a:r>
              <a:rPr lang="en-US" dirty="0">
                <a:latin typeface="Comic Sans MS" pitchFamily="66" charset="0"/>
              </a:rPr>
              <a:t>     -involuntary.</a:t>
            </a:r>
          </a:p>
          <a:p>
            <a:pPr>
              <a:buFont typeface="Wingdings" pitchFamily="2" charset="2"/>
              <a:buChar char="ü"/>
            </a:pPr>
            <a:r>
              <a:rPr lang="en-US" dirty="0">
                <a:latin typeface="Comic Sans MS" pitchFamily="66" charset="0"/>
              </a:rPr>
              <a:t>Voluntary movement controlled by conscious thought, such as moving an arm or leg.</a:t>
            </a:r>
          </a:p>
          <a:p>
            <a:pPr>
              <a:buFont typeface="Wingdings" pitchFamily="2" charset="2"/>
              <a:buChar char="ü"/>
            </a:pPr>
            <a:r>
              <a:rPr lang="en-US" dirty="0">
                <a:latin typeface="Comic Sans MS" pitchFamily="66" charset="0"/>
              </a:rPr>
              <a:t>Involuntary movement not ordinarily under conscious control.</a:t>
            </a:r>
          </a:p>
          <a:p>
            <a:pPr>
              <a:buFont typeface="Wingdings" pitchFamily="2" charset="2"/>
              <a:buChar char="ü"/>
            </a:pPr>
            <a:endParaRPr lang="en-US" dirty="0">
              <a:solidFill>
                <a:schemeClr val="tx2"/>
              </a:solidFill>
              <a:latin typeface="Comic Sans MS" pitchFamily="66" charset="0"/>
            </a:endParaRPr>
          </a:p>
        </p:txBody>
      </p:sp>
    </p:spTree>
  </p:cSld>
  <p:clrMapOvr>
    <a:masterClrMapping/>
  </p:clrMapOvr>
  <p:transition>
    <p:pull dir="l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38200"/>
            <a:ext cx="8229600" cy="4572000"/>
          </a:xfrm>
        </p:spPr>
        <p:txBody>
          <a:bodyPr>
            <a:normAutofit/>
          </a:bodyPr>
          <a:lstStyle/>
          <a:p>
            <a:r>
              <a:rPr lang="en-US" dirty="0">
                <a:latin typeface="Comic Sans MS" pitchFamily="66" charset="0"/>
              </a:rPr>
              <a:t>The are three categories of muscles</a:t>
            </a:r>
          </a:p>
          <a:p>
            <a:endParaRPr lang="en-US" dirty="0">
              <a:latin typeface="Comic Sans MS" pitchFamily="66" charset="0"/>
            </a:endParaRPr>
          </a:p>
          <a:p>
            <a:pPr>
              <a:buNone/>
            </a:pPr>
            <a:r>
              <a:rPr lang="en-US" dirty="0">
                <a:latin typeface="Comic Sans MS" pitchFamily="66" charset="0"/>
              </a:rPr>
              <a:t>  -skeletal muscle :- which is voluntary and allows for body movement</a:t>
            </a:r>
          </a:p>
          <a:p>
            <a:pPr>
              <a:buNone/>
            </a:pPr>
            <a:endParaRPr lang="en-US" dirty="0">
              <a:latin typeface="Comic Sans MS" pitchFamily="66" charset="0"/>
            </a:endParaRPr>
          </a:p>
          <a:p>
            <a:pPr>
              <a:buNone/>
            </a:pPr>
            <a:r>
              <a:rPr lang="en-US" dirty="0">
                <a:latin typeface="Comic Sans MS" pitchFamily="66" charset="0"/>
              </a:rPr>
              <a:t>  -cardiac muscle :- which is involuntary and pump blood through the body</a:t>
            </a:r>
          </a:p>
          <a:p>
            <a:pPr>
              <a:buNone/>
            </a:pPr>
            <a:endParaRPr lang="en-US" dirty="0">
              <a:latin typeface="Comic Sans MS" pitchFamily="66" charset="0"/>
            </a:endParaRPr>
          </a:p>
          <a:p>
            <a:pPr>
              <a:buNone/>
            </a:pPr>
            <a:r>
              <a:rPr lang="en-US" dirty="0">
                <a:latin typeface="Comic Sans MS" pitchFamily="66" charset="0"/>
              </a:rPr>
              <a:t>  -smooth muscle :- which is involuntary and is found in such structures as the digestive tract and blood vessels.</a:t>
            </a:r>
          </a:p>
        </p:txBody>
      </p:sp>
    </p:spTree>
  </p:cSld>
  <p:clrMapOvr>
    <a:masterClrMapping/>
  </p:clrMapOvr>
  <p:transition>
    <p:pull dir="l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Fractures :</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219200"/>
            <a:ext cx="7772399" cy="54102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3163419"/>
      </p:ext>
    </p:extLst>
  </p:cSld>
  <p:clrMapOvr>
    <a:masterClrMapping/>
  </p:clrMapOvr>
  <p:transition>
    <p:pull dir="l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About Fractures:</a:t>
            </a:r>
          </a:p>
        </p:txBody>
      </p:sp>
      <p:sp>
        <p:nvSpPr>
          <p:cNvPr id="3" name="Content Placeholder 2"/>
          <p:cNvSpPr>
            <a:spLocks noGrp="1"/>
          </p:cNvSpPr>
          <p:nvPr>
            <p:ph idx="1"/>
          </p:nvPr>
        </p:nvSpPr>
        <p:spPr/>
        <p:txBody>
          <a:bodyPr>
            <a:noAutofit/>
          </a:bodyPr>
          <a:lstStyle/>
          <a:p>
            <a:r>
              <a:rPr lang="en-IN" sz="2800" dirty="0"/>
              <a:t>A bone </a:t>
            </a:r>
            <a:r>
              <a:rPr lang="en-IN" sz="2800" dirty="0" err="1"/>
              <a:t>fracture,is</a:t>
            </a:r>
            <a:r>
              <a:rPr lang="en-IN" sz="2800" dirty="0"/>
              <a:t> a medical condition where the continuity of the bone is broken.</a:t>
            </a:r>
          </a:p>
          <a:p>
            <a:r>
              <a:rPr lang="en-IN" sz="2800" dirty="0"/>
              <a:t>A significant percentage of bone fractures occur because of high force impact or stress.</a:t>
            </a:r>
          </a:p>
          <a:p>
            <a:r>
              <a:rPr lang="en-IN" sz="2800" dirty="0"/>
              <a:t>a fracture may also be the result of some medical conditions which weaken the bones, for example osteoporosis, some cancers, or </a:t>
            </a:r>
            <a:r>
              <a:rPr lang="en-IN" sz="2800" dirty="0" err="1"/>
              <a:t>osteogenesis</a:t>
            </a:r>
            <a:r>
              <a:rPr lang="en-IN" sz="2800" dirty="0"/>
              <a:t> </a:t>
            </a:r>
            <a:r>
              <a:rPr lang="en-IN" sz="2800" dirty="0" err="1"/>
              <a:t>imperfecta</a:t>
            </a:r>
            <a:r>
              <a:rPr lang="en-IN" sz="2800" dirty="0"/>
              <a:t> (also known as brittle bone diseases).</a:t>
            </a:r>
          </a:p>
          <a:p>
            <a:r>
              <a:rPr lang="en-IN" sz="2800" dirty="0"/>
              <a:t>A fracture caused by a medical condition is known as a pathological fracture.</a:t>
            </a:r>
          </a:p>
        </p:txBody>
      </p:sp>
    </p:spTree>
    <p:extLst>
      <p:ext uri="{BB962C8B-B14F-4D97-AF65-F5344CB8AC3E}">
        <p14:creationId xmlns:p14="http://schemas.microsoft.com/office/powerpoint/2010/main" val="1415543810"/>
      </p:ext>
    </p:extLst>
  </p:cSld>
  <p:clrMapOvr>
    <a:masterClrMapping/>
  </p:clrMapOvr>
  <p:transition>
    <p:pull dir="l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Facts about Fractures:</a:t>
            </a:r>
          </a:p>
        </p:txBody>
      </p:sp>
      <p:sp>
        <p:nvSpPr>
          <p:cNvPr id="3" name="Content Placeholder 2"/>
          <p:cNvSpPr>
            <a:spLocks noGrp="1"/>
          </p:cNvSpPr>
          <p:nvPr>
            <p:ph idx="1"/>
          </p:nvPr>
        </p:nvSpPr>
        <p:spPr>
          <a:xfrm>
            <a:off x="457200" y="1600200"/>
            <a:ext cx="4419600" cy="4800600"/>
          </a:xfrm>
        </p:spPr>
        <p:txBody>
          <a:bodyPr>
            <a:noAutofit/>
          </a:bodyPr>
          <a:lstStyle/>
          <a:p>
            <a:r>
              <a:rPr lang="en-IN" sz="2400" dirty="0"/>
              <a:t>Most bone fractures are caused by falls and accidents.</a:t>
            </a:r>
          </a:p>
          <a:p>
            <a:r>
              <a:rPr lang="en-IN" sz="2400" dirty="0"/>
              <a:t>Bone fractures caused by disease are referred to as pathological fractures.</a:t>
            </a:r>
          </a:p>
          <a:p>
            <a:r>
              <a:rPr lang="en-IN" sz="2400" dirty="0"/>
              <a:t>A compound fracture is one that also causes injury to the overlying skin.</a:t>
            </a:r>
          </a:p>
          <a:p>
            <a:r>
              <a:rPr lang="en-IN" sz="2400" dirty="0"/>
              <a:t>There are a number of different types of fractures, including avulsion, </a:t>
            </a:r>
            <a:r>
              <a:rPr lang="en-IN" sz="2400" dirty="0" err="1"/>
              <a:t>comminuted</a:t>
            </a:r>
            <a:r>
              <a:rPr lang="en-IN" sz="2400" dirty="0"/>
              <a:t>, and hairline fractures.</a:t>
            </a:r>
          </a:p>
          <a:p>
            <a:r>
              <a:rPr lang="en-IN" sz="2400" dirty="0"/>
              <a:t>Bone healing is a natural process, treatment revolves around giving the bone optimum conditions to heal itself.</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676400"/>
            <a:ext cx="4495800" cy="41148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2065873"/>
      </p:ext>
    </p:extLst>
  </p:cSld>
  <p:clrMapOvr>
    <a:masterClrMapping/>
  </p:clrMapOvr>
  <p:transition>
    <p:pull dir="l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533400"/>
            <a:ext cx="3008313" cy="1162050"/>
          </a:xfrm>
        </p:spPr>
        <p:txBody>
          <a:bodyPr>
            <a:normAutofit fontScale="90000"/>
          </a:bodyPr>
          <a:lstStyle/>
          <a:p>
            <a:r>
              <a:rPr lang="en-US" sz="3200" b="0" dirty="0">
                <a:solidFill>
                  <a:schemeClr val="tx1"/>
                </a:solidFill>
                <a:latin typeface="Comic Sans MS" pitchFamily="66" charset="0"/>
              </a:rPr>
              <a:t>Structure of musculoskeletal system</a:t>
            </a:r>
          </a:p>
        </p:txBody>
      </p:sp>
      <p:sp>
        <p:nvSpPr>
          <p:cNvPr id="8" name="Text Placeholder 7"/>
          <p:cNvSpPr>
            <a:spLocks noGrp="1"/>
          </p:cNvSpPr>
          <p:nvPr>
            <p:ph type="body" sz="half" idx="2"/>
          </p:nvPr>
        </p:nvSpPr>
        <p:spPr>
          <a:xfrm>
            <a:off x="420687" y="1371600"/>
            <a:ext cx="3008313" cy="4691063"/>
          </a:xfrm>
        </p:spPr>
        <p:txBody>
          <a:bodyPr>
            <a:normAutofit/>
          </a:bodyPr>
          <a:lstStyle/>
          <a:p>
            <a:endParaRPr lang="en-US" sz="2000" dirty="0">
              <a:latin typeface="Comic Sans MS" pitchFamily="66" charset="0"/>
            </a:endParaRPr>
          </a:p>
          <a:p>
            <a:pPr>
              <a:buFont typeface="Wingdings" pitchFamily="2" charset="2"/>
              <a:buChar char="ü"/>
            </a:pPr>
            <a:r>
              <a:rPr lang="en-US" sz="2000" dirty="0">
                <a:latin typeface="Comic Sans MS" pitchFamily="66" charset="0"/>
              </a:rPr>
              <a:t> </a:t>
            </a:r>
            <a:r>
              <a:rPr lang="en-US" sz="2400" dirty="0">
                <a:latin typeface="Times New Roman" pitchFamily="18" charset="0"/>
                <a:cs typeface="Times New Roman" pitchFamily="18" charset="0"/>
              </a:rPr>
              <a:t>Contain 206 bones.</a:t>
            </a:r>
          </a:p>
          <a:p>
            <a:pPr>
              <a:buFont typeface="Wingdings" pitchFamily="2" charset="2"/>
              <a:buChar char="ü"/>
            </a:pPr>
            <a:r>
              <a:rPr lang="en-US" sz="2400" dirty="0">
                <a:latin typeface="Times New Roman" pitchFamily="18" charset="0"/>
                <a:cs typeface="Times New Roman" pitchFamily="18" charset="0"/>
              </a:rPr>
              <a:t> It’s provides form, support, stability, and movement of the body.</a:t>
            </a:r>
          </a:p>
          <a:p>
            <a:pPr>
              <a:buFont typeface="Wingdings" pitchFamily="2" charset="2"/>
              <a:buChar char="ü"/>
            </a:pPr>
            <a:r>
              <a:rPr lang="en-US" sz="2400" dirty="0">
                <a:latin typeface="Times New Roman" pitchFamily="18" charset="0"/>
                <a:cs typeface="Times New Roman" pitchFamily="18" charset="0"/>
              </a:rPr>
              <a:t>The skeleton provide protection for internal organs (</a:t>
            </a:r>
            <a:r>
              <a:rPr lang="en-US" sz="2400" dirty="0" err="1">
                <a:latin typeface="Times New Roman" pitchFamily="18" charset="0"/>
                <a:cs typeface="Times New Roman" pitchFamily="18" charset="0"/>
              </a:rPr>
              <a:t>e.g</a:t>
            </a:r>
            <a:r>
              <a:rPr lang="en-US" sz="2400" dirty="0">
                <a:latin typeface="Times New Roman" pitchFamily="18" charset="0"/>
                <a:cs typeface="Times New Roman" pitchFamily="18" charset="0"/>
              </a:rPr>
              <a:t>  BRAIN, HEART, LUNGS)</a:t>
            </a:r>
          </a:p>
          <a:p>
            <a:pPr>
              <a:buFont typeface="Wingdings" pitchFamily="2" charset="2"/>
              <a:buChar char="ü"/>
            </a:pPr>
            <a:endParaRPr lang="en-US" sz="2400" dirty="0">
              <a:latin typeface="Times New Roman" pitchFamily="18" charset="0"/>
              <a:cs typeface="Times New Roman" pitchFamily="18" charset="0"/>
            </a:endParaRPr>
          </a:p>
        </p:txBody>
      </p:sp>
      <p:pic>
        <p:nvPicPr>
          <p:cNvPr id="9" name="Content Placeholder 8" descr="skeleton350.jpg"/>
          <p:cNvPicPr>
            <a:picLocks noGrp="1" noChangeAspect="1"/>
          </p:cNvPicPr>
          <p:nvPr>
            <p:ph sz="quarter" idx="13"/>
          </p:nvPr>
        </p:nvPicPr>
        <p:blipFill>
          <a:blip r:embed="rId2"/>
          <a:stretch>
            <a:fillRect/>
          </a:stretch>
        </p:blipFill>
        <p:spPr>
          <a:xfrm>
            <a:off x="3810000" y="685800"/>
            <a:ext cx="4419600" cy="5867400"/>
          </a:xfrm>
        </p:spPr>
      </p:pic>
    </p:spTree>
  </p:cSld>
  <p:clrMapOvr>
    <a:masterClrMapping/>
  </p:clrMapOvr>
  <p:transition>
    <p:pull dir="l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lenovo\Desktop\general-principles-of-fractures-3-728[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077200" cy="63246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endParaRPr lang="en-IN"/>
          </a:p>
        </p:txBody>
      </p:sp>
    </p:spTree>
    <p:extLst>
      <p:ext uri="{BB962C8B-B14F-4D97-AF65-F5344CB8AC3E}">
        <p14:creationId xmlns:p14="http://schemas.microsoft.com/office/powerpoint/2010/main" val="1891196140"/>
      </p:ext>
    </p:extLst>
  </p:cSld>
  <p:clrMapOvr>
    <a:masterClrMapping/>
  </p:clrMapOvr>
  <p:transition>
    <p:pull dir="l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3074" name="Picture 2" descr="C:\Users\lenovo\Desktop\Open+vs+Closed[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28600"/>
            <a:ext cx="762000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812332"/>
      </p:ext>
    </p:extLst>
  </p:cSld>
  <p:clrMapOvr>
    <a:masterClrMapping/>
  </p:clrMapOvr>
  <p:transition>
    <p:pull dir="l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8" name="Picture 2" descr="C:\Users\lenovo\Desktop\BoneFractures[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381000"/>
            <a:ext cx="8153400"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303777"/>
      </p:ext>
    </p:extLst>
  </p:cSld>
  <p:clrMapOvr>
    <a:masterClrMapping/>
  </p:clrMapOvr>
  <p:transition>
    <p:pull dir="l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381000" y="1371600"/>
            <a:ext cx="7620000" cy="4800600"/>
          </a:xfrm>
        </p:spPr>
        <p:txBody>
          <a:bodyPr>
            <a:noAutofit/>
          </a:bodyPr>
          <a:lstStyle/>
          <a:p>
            <a:r>
              <a:rPr lang="en-IN" sz="1800" dirty="0"/>
              <a:t>Because of the unique properties of their bones, there are some defined fracture subtypes that present only in children. For example:</a:t>
            </a:r>
          </a:p>
          <a:p>
            <a:r>
              <a:rPr lang="en-IN" sz="1800" dirty="0"/>
              <a:t>A greenstick fracture in which the bone is bent, but not broken all the way through</a:t>
            </a:r>
          </a:p>
          <a:p>
            <a:r>
              <a:rPr lang="en-IN" sz="1800" dirty="0"/>
              <a:t>A buckle fracture results from compression of two bones driven into each other.</a:t>
            </a:r>
          </a:p>
          <a:p>
            <a:r>
              <a:rPr lang="en-IN" sz="1800" dirty="0"/>
              <a:t>A growth plate fracture at the joint that can result in shorter bone length</a:t>
            </a:r>
          </a:p>
          <a:p>
            <a:endParaRPr lang="en-IN" sz="1800" dirty="0"/>
          </a:p>
          <a:p>
            <a:r>
              <a:rPr lang="en-IN" sz="1800" dirty="0"/>
              <a:t>These fracture subtypes can present in children and adults:</a:t>
            </a:r>
          </a:p>
          <a:p>
            <a:r>
              <a:rPr lang="en-IN" sz="1800" dirty="0"/>
              <a:t>A </a:t>
            </a:r>
            <a:r>
              <a:rPr lang="en-IN" sz="1800" dirty="0" err="1"/>
              <a:t>comminuted</a:t>
            </a:r>
            <a:r>
              <a:rPr lang="en-IN" sz="1800" dirty="0"/>
              <a:t> fracture is when the bone breaks into several pieces</a:t>
            </a:r>
          </a:p>
          <a:p>
            <a:r>
              <a:rPr lang="en-IN" sz="1800" dirty="0"/>
              <a:t>A transverse fracture is when the fracture line is perpendicular to the shaft (long part) of the bone.</a:t>
            </a:r>
          </a:p>
          <a:p>
            <a:r>
              <a:rPr lang="en-IN" sz="1800" dirty="0"/>
              <a:t>An oblique fracture is when the break is on an angle through the bone</a:t>
            </a:r>
          </a:p>
          <a:p>
            <a:r>
              <a:rPr lang="en-IN" sz="1800" dirty="0"/>
              <a:t>A pathologic fracture is caused by a disease that weakens the bone</a:t>
            </a:r>
          </a:p>
          <a:p>
            <a:r>
              <a:rPr lang="en-IN" sz="1800" dirty="0"/>
              <a:t>A stress fracture is a hairline crack</a:t>
            </a:r>
          </a:p>
        </p:txBody>
      </p:sp>
    </p:spTree>
    <p:extLst>
      <p:ext uri="{BB962C8B-B14F-4D97-AF65-F5344CB8AC3E}">
        <p14:creationId xmlns:p14="http://schemas.microsoft.com/office/powerpoint/2010/main" val="3824340579"/>
      </p:ext>
    </p:extLst>
  </p:cSld>
  <p:clrMapOvr>
    <a:masterClrMapping/>
  </p:clrMapOvr>
  <p:transition>
    <p:pull dir="l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The severity of a fracture depends upon the fracture subtype and location. </a:t>
            </a:r>
          </a:p>
          <a:p>
            <a:r>
              <a:rPr lang="en-IN" dirty="0"/>
              <a:t>Serious fractures can have dangerous complications if not treated promptly; possible complications include damage to blood vessels or nerves and infection of the bone (osteomyelitis) or surrounding tissue.</a:t>
            </a:r>
          </a:p>
          <a:p>
            <a:r>
              <a:rPr lang="en-IN" dirty="0"/>
              <a:t> Recuperation time varies depending on the age and health of the patient and the type of fracture.</a:t>
            </a:r>
          </a:p>
          <a:p>
            <a:r>
              <a:rPr lang="en-IN" dirty="0"/>
              <a:t> A minor fracture in a child may heal within a few weeks; a serious fracture in an older person may take months to heal.</a:t>
            </a:r>
          </a:p>
          <a:p>
            <a:endParaRPr lang="en-IN" dirty="0"/>
          </a:p>
        </p:txBody>
      </p:sp>
    </p:spTree>
    <p:extLst>
      <p:ext uri="{BB962C8B-B14F-4D97-AF65-F5344CB8AC3E}">
        <p14:creationId xmlns:p14="http://schemas.microsoft.com/office/powerpoint/2010/main" val="3726215143"/>
      </p:ext>
    </p:extLst>
  </p:cSld>
  <p:clrMapOvr>
    <a:masterClrMapping/>
  </p:clrMapOvr>
  <p:transition>
    <p:pull dir="l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80010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6398283"/>
      </p:ext>
    </p:extLst>
  </p:cSld>
  <p:clrMapOvr>
    <a:masterClrMapping/>
  </p:clrMapOvr>
  <p:transition>
    <p:pull dir="l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39"/>
            <a:ext cx="845820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2852554"/>
      </p:ext>
    </p:extLst>
  </p:cSld>
  <p:clrMapOvr>
    <a:masterClrMapping/>
  </p:clrMapOvr>
  <p:transition>
    <p:pull dir="l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8077200"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6211090"/>
      </p:ext>
    </p:extLst>
  </p:cSld>
  <p:clrMapOvr>
    <a:masterClrMapping/>
  </p:clrMapOvr>
  <p:transition>
    <p:pull dir="l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3229512"/>
      </p:ext>
    </p:extLst>
  </p:cSld>
  <p:clrMapOvr>
    <a:masterClrMapping/>
  </p:clrMapOvr>
  <p:transition>
    <p:pull dir="l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Diseases and Conditions:</a:t>
            </a:r>
          </a:p>
        </p:txBody>
      </p:sp>
      <p:sp>
        <p:nvSpPr>
          <p:cNvPr id="3" name="Content Placeholder 2"/>
          <p:cNvSpPr>
            <a:spLocks noGrp="1"/>
          </p:cNvSpPr>
          <p:nvPr>
            <p:ph idx="1"/>
          </p:nvPr>
        </p:nvSpPr>
        <p:spPr/>
        <p:txBody>
          <a:bodyPr>
            <a:normAutofit lnSpcReduction="10000"/>
          </a:bodyPr>
          <a:lstStyle/>
          <a:p>
            <a:r>
              <a:rPr lang="en-IN" dirty="0">
                <a:latin typeface="Times New Roman" pitchFamily="18" charset="0"/>
                <a:cs typeface="Times New Roman" pitchFamily="18" charset="0"/>
              </a:rPr>
              <a:t>Achilles tendinitis-inflammation of the </a:t>
            </a:r>
            <a:r>
              <a:rPr lang="en-IN" dirty="0" err="1">
                <a:latin typeface="Times New Roman" pitchFamily="18" charset="0"/>
                <a:cs typeface="Times New Roman" pitchFamily="18" charset="0"/>
              </a:rPr>
              <a:t>achilles</a:t>
            </a:r>
            <a:r>
              <a:rPr lang="en-IN" dirty="0">
                <a:latin typeface="Times New Roman" pitchFamily="18" charset="0"/>
                <a:cs typeface="Times New Roman" pitchFamily="18" charset="0"/>
              </a:rPr>
              <a:t> tendon</a:t>
            </a:r>
          </a:p>
          <a:p>
            <a:r>
              <a:rPr lang="en-IN" dirty="0" err="1">
                <a:latin typeface="Times New Roman" pitchFamily="18" charset="0"/>
                <a:cs typeface="Times New Roman" pitchFamily="18" charset="0"/>
              </a:rPr>
              <a:t>Ankylosing</a:t>
            </a:r>
            <a:r>
              <a:rPr lang="en-IN" dirty="0">
                <a:latin typeface="Times New Roman" pitchFamily="18" charset="0"/>
                <a:cs typeface="Times New Roman" pitchFamily="18" charset="0"/>
              </a:rPr>
              <a:t> spondylitis-chronic systemic arthritis involving inflammation and stiffening of the axial skeleton and large peripheral joints</a:t>
            </a:r>
          </a:p>
          <a:p>
            <a:r>
              <a:rPr lang="en-IN" dirty="0" err="1">
                <a:latin typeface="Times New Roman" pitchFamily="18" charset="0"/>
                <a:cs typeface="Times New Roman" pitchFamily="18" charset="0"/>
              </a:rPr>
              <a:t>Ankylosis</a:t>
            </a:r>
            <a:r>
              <a:rPr lang="en-IN" dirty="0">
                <a:latin typeface="Times New Roman" pitchFamily="18" charset="0"/>
                <a:cs typeface="Times New Roman" pitchFamily="18" charset="0"/>
              </a:rPr>
              <a:t>-stiffening or fixation of a joint</a:t>
            </a:r>
          </a:p>
          <a:p>
            <a:r>
              <a:rPr lang="en-IN" dirty="0">
                <a:latin typeface="Times New Roman" pitchFamily="18" charset="0"/>
                <a:cs typeface="Times New Roman" pitchFamily="18" charset="0"/>
              </a:rPr>
              <a:t>Arthralgia-pain in a </a:t>
            </a:r>
            <a:r>
              <a:rPr lang="en-IN" dirty="0" err="1">
                <a:latin typeface="Times New Roman" pitchFamily="18" charset="0"/>
                <a:cs typeface="Times New Roman" pitchFamily="18" charset="0"/>
              </a:rPr>
              <a:t>joint,also</a:t>
            </a:r>
            <a:r>
              <a:rPr lang="en-IN" dirty="0">
                <a:latin typeface="Times New Roman" pitchFamily="18" charset="0"/>
                <a:cs typeface="Times New Roman" pitchFamily="18" charset="0"/>
              </a:rPr>
              <a:t> called </a:t>
            </a:r>
            <a:r>
              <a:rPr lang="en-IN" dirty="0" err="1">
                <a:latin typeface="Times New Roman" pitchFamily="18" charset="0"/>
                <a:cs typeface="Times New Roman" pitchFamily="18" charset="0"/>
              </a:rPr>
              <a:t>arthrodynia</a:t>
            </a:r>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Arthritis-inflammation of the joints</a:t>
            </a:r>
          </a:p>
          <a:p>
            <a:r>
              <a:rPr lang="en-IN" dirty="0" err="1">
                <a:latin typeface="Times New Roman" pitchFamily="18" charset="0"/>
                <a:cs typeface="Times New Roman" pitchFamily="18" charset="0"/>
              </a:rPr>
              <a:t>Arthropathy</a:t>
            </a:r>
            <a:r>
              <a:rPr lang="en-IN" dirty="0">
                <a:latin typeface="Times New Roman" pitchFamily="18" charset="0"/>
                <a:cs typeface="Times New Roman" pitchFamily="18" charset="0"/>
              </a:rPr>
              <a:t>-any disease that affects the joints</a:t>
            </a:r>
          </a:p>
          <a:p>
            <a:r>
              <a:rPr lang="en-IN" dirty="0">
                <a:latin typeface="Times New Roman" pitchFamily="18" charset="0"/>
                <a:cs typeface="Times New Roman" pitchFamily="18" charset="0"/>
              </a:rPr>
              <a:t>Articular disease-any disease affecting the joints</a:t>
            </a:r>
          </a:p>
          <a:p>
            <a:r>
              <a:rPr lang="en-IN" dirty="0">
                <a:latin typeface="Times New Roman" pitchFamily="18" charset="0"/>
                <a:cs typeface="Times New Roman" pitchFamily="18" charset="0"/>
              </a:rPr>
              <a:t>Avascular necrosis-death of the bone tissue caused by inadequate blood supply</a:t>
            </a:r>
          </a:p>
          <a:p>
            <a:r>
              <a:rPr lang="en-IN" dirty="0">
                <a:latin typeface="Times New Roman" pitchFamily="18" charset="0"/>
                <a:cs typeface="Times New Roman" pitchFamily="18" charset="0"/>
              </a:rPr>
              <a:t>Bunion-type of bursitis that affects the joint at  the base of the great toe</a:t>
            </a:r>
          </a:p>
        </p:txBody>
      </p:sp>
    </p:spTree>
    <p:extLst>
      <p:ext uri="{BB962C8B-B14F-4D97-AF65-F5344CB8AC3E}">
        <p14:creationId xmlns:p14="http://schemas.microsoft.com/office/powerpoint/2010/main" val="369085591"/>
      </p:ext>
    </p:extLst>
  </p:cSld>
  <p:clrMapOvr>
    <a:masterClrMapping/>
  </p:clrMapOvr>
  <p:transition>
    <p:pull dir="l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28600"/>
            <a:ext cx="8229600" cy="1219200"/>
          </a:xfrm>
        </p:spPr>
        <p:txBody>
          <a:bodyPr/>
          <a:lstStyle/>
          <a:p>
            <a:r>
              <a:rPr lang="en-US" sz="3200" b="1" dirty="0">
                <a:solidFill>
                  <a:schemeClr val="accent2"/>
                </a:solidFill>
                <a:effectLst/>
              </a:rPr>
              <a:t> </a:t>
            </a:r>
            <a:r>
              <a:rPr lang="en-US" sz="3200" b="1" dirty="0">
                <a:solidFill>
                  <a:schemeClr val="tx1"/>
                </a:solidFill>
                <a:effectLst/>
                <a:latin typeface="Comic Sans MS" pitchFamily="66" charset="0"/>
              </a:rPr>
              <a:t>SKELETON</a:t>
            </a:r>
          </a:p>
        </p:txBody>
      </p:sp>
      <p:sp>
        <p:nvSpPr>
          <p:cNvPr id="7" name="Content Placeholder 6"/>
          <p:cNvSpPr>
            <a:spLocks noGrp="1"/>
          </p:cNvSpPr>
          <p:nvPr>
            <p:ph idx="1"/>
          </p:nvPr>
        </p:nvSpPr>
        <p:spPr>
          <a:xfrm>
            <a:off x="228600" y="1066800"/>
            <a:ext cx="8229600" cy="4572000"/>
          </a:xfrm>
        </p:spPr>
        <p:txBody>
          <a:bodyPr/>
          <a:lstStyle/>
          <a:p>
            <a:pPr>
              <a:buFont typeface="Wingdings" pitchFamily="2" charset="2"/>
              <a:buChar char="ü"/>
            </a:pPr>
            <a:r>
              <a:rPr lang="en-US" sz="2400" dirty="0">
                <a:latin typeface="Times New Roman" pitchFamily="18" charset="0"/>
                <a:cs typeface="Times New Roman" pitchFamily="18" charset="0"/>
              </a:rPr>
              <a:t>Skeleton can be divided into two parts</a:t>
            </a:r>
          </a:p>
          <a:p>
            <a:pPr>
              <a:buNone/>
            </a:pPr>
            <a:r>
              <a:rPr lang="en-US" sz="2400" dirty="0">
                <a:latin typeface="Times New Roman" pitchFamily="18" charset="0"/>
                <a:cs typeface="Times New Roman" pitchFamily="18" charset="0"/>
              </a:rPr>
              <a:t>     - Axial Skeleton</a:t>
            </a:r>
          </a:p>
          <a:p>
            <a:pPr>
              <a:buNone/>
            </a:pPr>
            <a:r>
              <a:rPr lang="en-US" sz="2400" dirty="0">
                <a:latin typeface="Times New Roman" pitchFamily="18" charset="0"/>
                <a:cs typeface="Times New Roman" pitchFamily="18" charset="0"/>
              </a:rPr>
              <a:t>     - Appendicular Skeleton </a:t>
            </a:r>
            <a:endParaRPr lang="en-US" dirty="0">
              <a:latin typeface="Times New Roman" pitchFamily="18" charset="0"/>
              <a:cs typeface="Times New Roman" pitchFamily="18" charset="0"/>
            </a:endParaRPr>
          </a:p>
        </p:txBody>
      </p:sp>
      <p:pic>
        <p:nvPicPr>
          <p:cNvPr id="4" name="Picture 3" descr="axiel-appendicular skeleton.jpg"/>
          <p:cNvPicPr>
            <a:picLocks noChangeAspect="1"/>
          </p:cNvPicPr>
          <p:nvPr/>
        </p:nvPicPr>
        <p:blipFill>
          <a:blip r:embed="rId2"/>
          <a:stretch>
            <a:fillRect/>
          </a:stretch>
        </p:blipFill>
        <p:spPr>
          <a:xfrm>
            <a:off x="1609725" y="2362200"/>
            <a:ext cx="5934075" cy="4191000"/>
          </a:xfrm>
          <a:prstGeom prst="rect">
            <a:avLst/>
          </a:prstGeom>
        </p:spPr>
      </p:pic>
    </p:spTree>
  </p:cSld>
  <p:clrMapOvr>
    <a:masterClrMapping/>
  </p:clrMapOvr>
  <p:transition>
    <p:pull dir="l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r>
              <a:rPr lang="en-IN" dirty="0">
                <a:latin typeface="Times New Roman" pitchFamily="18" charset="0"/>
                <a:cs typeface="Times New Roman" pitchFamily="18" charset="0"/>
              </a:rPr>
              <a:t>Carpal tunnel syndrome-compression of the medial nerve leading to wrist problem</a:t>
            </a:r>
          </a:p>
          <a:p>
            <a:r>
              <a:rPr lang="en-IN" dirty="0">
                <a:latin typeface="Times New Roman" pitchFamily="18" charset="0"/>
                <a:cs typeface="Times New Roman" pitchFamily="18" charset="0"/>
              </a:rPr>
              <a:t>Discoid lupus </a:t>
            </a:r>
            <a:r>
              <a:rPr lang="en-IN" dirty="0" err="1">
                <a:latin typeface="Times New Roman" pitchFamily="18" charset="0"/>
                <a:cs typeface="Times New Roman" pitchFamily="18" charset="0"/>
              </a:rPr>
              <a:t>erythromatoses</a:t>
            </a:r>
            <a:r>
              <a:rPr lang="en-IN" dirty="0">
                <a:latin typeface="Times New Roman" pitchFamily="18" charset="0"/>
                <a:cs typeface="Times New Roman" pitchFamily="18" charset="0"/>
              </a:rPr>
              <a:t>(DLE)-a chronic disorder of unknown </a:t>
            </a:r>
            <a:r>
              <a:rPr lang="en-IN" dirty="0" err="1">
                <a:latin typeface="Times New Roman" pitchFamily="18" charset="0"/>
                <a:cs typeface="Times New Roman" pitchFamily="18" charset="0"/>
              </a:rPr>
              <a:t>etiology</a:t>
            </a:r>
            <a:r>
              <a:rPr lang="en-IN" dirty="0">
                <a:latin typeface="Times New Roman" pitchFamily="18" charset="0"/>
                <a:cs typeface="Times New Roman" pitchFamily="18" charset="0"/>
              </a:rPr>
              <a:t> that primarily affects the skin</a:t>
            </a:r>
          </a:p>
          <a:p>
            <a:r>
              <a:rPr lang="en-IN" dirty="0">
                <a:latin typeface="Times New Roman" pitchFamily="18" charset="0"/>
                <a:cs typeface="Times New Roman" pitchFamily="18" charset="0"/>
              </a:rPr>
              <a:t>Ewing </a:t>
            </a:r>
            <a:r>
              <a:rPr lang="en-IN" dirty="0" err="1">
                <a:latin typeface="Times New Roman" pitchFamily="18" charset="0"/>
                <a:cs typeface="Times New Roman" pitchFamily="18" charset="0"/>
              </a:rPr>
              <a:t>tumor</a:t>
            </a:r>
            <a:r>
              <a:rPr lang="en-IN" dirty="0">
                <a:latin typeface="Times New Roman" pitchFamily="18" charset="0"/>
                <a:cs typeface="Times New Roman" pitchFamily="18" charset="0"/>
              </a:rPr>
              <a:t>-a malignant bone </a:t>
            </a:r>
            <a:r>
              <a:rPr lang="en-IN" dirty="0" err="1">
                <a:latin typeface="Times New Roman" pitchFamily="18" charset="0"/>
                <a:cs typeface="Times New Roman" pitchFamily="18" charset="0"/>
              </a:rPr>
              <a:t>tumor</a:t>
            </a:r>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Fibromyalgia-a group of disorders characterized by </a:t>
            </a:r>
            <a:r>
              <a:rPr lang="en-IN" dirty="0" err="1">
                <a:latin typeface="Times New Roman" pitchFamily="18" charset="0"/>
                <a:cs typeface="Times New Roman" pitchFamily="18" charset="0"/>
              </a:rPr>
              <a:t>aching,tenderness</a:t>
            </a:r>
            <a:r>
              <a:rPr lang="en-IN" dirty="0">
                <a:latin typeface="Times New Roman" pitchFamily="18" charset="0"/>
                <a:cs typeface="Times New Roman" pitchFamily="18" charset="0"/>
              </a:rPr>
              <a:t> and stiffness of </a:t>
            </a:r>
            <a:r>
              <a:rPr lang="en-IN" dirty="0" err="1">
                <a:latin typeface="Times New Roman" pitchFamily="18" charset="0"/>
                <a:cs typeface="Times New Roman" pitchFamily="18" charset="0"/>
              </a:rPr>
              <a:t>muscles,tendons</a:t>
            </a:r>
            <a:r>
              <a:rPr lang="en-IN" dirty="0">
                <a:latin typeface="Times New Roman" pitchFamily="18" charset="0"/>
                <a:cs typeface="Times New Roman" pitchFamily="18" charset="0"/>
              </a:rPr>
              <a:t> and adjacent soft tissues</a:t>
            </a:r>
          </a:p>
          <a:p>
            <a:r>
              <a:rPr lang="en-IN" dirty="0">
                <a:latin typeface="Times New Roman" pitchFamily="18" charset="0"/>
                <a:cs typeface="Times New Roman" pitchFamily="18" charset="0"/>
              </a:rPr>
              <a:t>Fracture-any break in the bone or cartilage</a:t>
            </a:r>
          </a:p>
          <a:p>
            <a:r>
              <a:rPr lang="en-IN" dirty="0">
                <a:latin typeface="Times New Roman" pitchFamily="18" charset="0"/>
                <a:cs typeface="Times New Roman" pitchFamily="18" charset="0"/>
              </a:rPr>
              <a:t>Ganglion-a fluid filled cyst most commonly attached to the tendon sheathe in the </a:t>
            </a:r>
            <a:r>
              <a:rPr lang="en-IN" dirty="0" err="1">
                <a:latin typeface="Times New Roman" pitchFamily="18" charset="0"/>
                <a:cs typeface="Times New Roman" pitchFamily="18" charset="0"/>
              </a:rPr>
              <a:t>wrist,hand</a:t>
            </a:r>
            <a:r>
              <a:rPr lang="en-IN" dirty="0">
                <a:latin typeface="Times New Roman" pitchFamily="18" charset="0"/>
                <a:cs typeface="Times New Roman" pitchFamily="18" charset="0"/>
              </a:rPr>
              <a:t> or foot</a:t>
            </a:r>
          </a:p>
          <a:p>
            <a:r>
              <a:rPr lang="en-IN" dirty="0">
                <a:latin typeface="Times New Roman" pitchFamily="18" charset="0"/>
                <a:cs typeface="Times New Roman" pitchFamily="18" charset="0"/>
              </a:rPr>
              <a:t>Genu </a:t>
            </a:r>
            <a:r>
              <a:rPr lang="en-IN" dirty="0" err="1">
                <a:latin typeface="Times New Roman" pitchFamily="18" charset="0"/>
                <a:cs typeface="Times New Roman" pitchFamily="18" charset="0"/>
              </a:rPr>
              <a:t>varum</a:t>
            </a:r>
            <a:r>
              <a:rPr lang="en-IN" dirty="0">
                <a:latin typeface="Times New Roman" pitchFamily="18" charset="0"/>
                <a:cs typeface="Times New Roman" pitchFamily="18" charset="0"/>
              </a:rPr>
              <a:t>-deformity of the lower extremity characterised by medial angulation of the leg  </a:t>
            </a:r>
          </a:p>
        </p:txBody>
      </p:sp>
    </p:spTree>
    <p:extLst>
      <p:ext uri="{BB962C8B-B14F-4D97-AF65-F5344CB8AC3E}">
        <p14:creationId xmlns:p14="http://schemas.microsoft.com/office/powerpoint/2010/main" val="1694683563"/>
      </p:ext>
    </p:extLst>
  </p:cSld>
  <p:clrMapOvr>
    <a:masterClrMapping/>
  </p:clrMapOvr>
  <p:transition>
    <p:pull dir="l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57200" y="762000"/>
            <a:ext cx="7620000" cy="5638800"/>
          </a:xfrm>
        </p:spPr>
        <p:txBody>
          <a:bodyPr>
            <a:normAutofit/>
          </a:bodyPr>
          <a:lstStyle/>
          <a:p>
            <a:r>
              <a:rPr lang="en-IN" sz="2400" dirty="0">
                <a:latin typeface="Times New Roman" pitchFamily="18" charset="0"/>
                <a:cs typeface="Times New Roman" pitchFamily="18" charset="0"/>
              </a:rPr>
              <a:t>Genu </a:t>
            </a:r>
            <a:r>
              <a:rPr lang="en-IN" sz="2400" dirty="0" err="1">
                <a:latin typeface="Times New Roman" pitchFamily="18" charset="0"/>
                <a:cs typeface="Times New Roman" pitchFamily="18" charset="0"/>
              </a:rPr>
              <a:t>valgum</a:t>
            </a:r>
            <a:r>
              <a:rPr lang="en-IN" sz="2400" dirty="0">
                <a:latin typeface="Times New Roman" pitchFamily="18" charset="0"/>
                <a:cs typeface="Times New Roman" pitchFamily="18" charset="0"/>
              </a:rPr>
              <a:t>-deformity of the lower extremity characterised by lateral angulation of the leg</a:t>
            </a:r>
          </a:p>
          <a:p>
            <a:r>
              <a:rPr lang="en-IN" sz="2400" dirty="0">
                <a:latin typeface="Times New Roman" pitchFamily="18" charset="0"/>
                <a:cs typeface="Times New Roman" pitchFamily="18" charset="0"/>
              </a:rPr>
              <a:t>Gout-metabolic disorder characterised by abnormally high level of uric acid in the blood</a:t>
            </a:r>
          </a:p>
          <a:p>
            <a:r>
              <a:rPr lang="en-IN" sz="2400" dirty="0">
                <a:latin typeface="Times New Roman" pitchFamily="18" charset="0"/>
                <a:cs typeface="Times New Roman" pitchFamily="18" charset="0"/>
              </a:rPr>
              <a:t>Herniated intervertebral disk-a rupture all or part of the gelatinous central portion of the disk is forced through a </a:t>
            </a:r>
            <a:r>
              <a:rPr lang="en-IN" sz="2400" dirty="0" err="1">
                <a:latin typeface="Times New Roman" pitchFamily="18" charset="0"/>
                <a:cs typeface="Times New Roman" pitchFamily="18" charset="0"/>
              </a:rPr>
              <a:t>weakenend</a:t>
            </a:r>
            <a:r>
              <a:rPr lang="en-IN" sz="2400" dirty="0">
                <a:latin typeface="Times New Roman" pitchFamily="18" charset="0"/>
                <a:cs typeface="Times New Roman" pitchFamily="18" charset="0"/>
              </a:rPr>
              <a:t> outer portion of the disk</a:t>
            </a:r>
          </a:p>
          <a:p>
            <a:r>
              <a:rPr lang="en-IN" sz="2400" dirty="0">
                <a:latin typeface="Times New Roman" pitchFamily="18" charset="0"/>
                <a:cs typeface="Times New Roman" pitchFamily="18" charset="0"/>
              </a:rPr>
              <a:t>Infectious arthritis-inflammation of the joints caused by </a:t>
            </a:r>
            <a:r>
              <a:rPr lang="en-IN" sz="2400" dirty="0" err="1">
                <a:latin typeface="Times New Roman" pitchFamily="18" charset="0"/>
                <a:cs typeface="Times New Roman" pitchFamily="18" charset="0"/>
              </a:rPr>
              <a:t>bacterial,fungal</a:t>
            </a:r>
            <a:r>
              <a:rPr lang="en-IN" sz="2400" dirty="0">
                <a:latin typeface="Times New Roman" pitchFamily="18" charset="0"/>
                <a:cs typeface="Times New Roman" pitchFamily="18" charset="0"/>
              </a:rPr>
              <a:t> or viral infection</a:t>
            </a:r>
          </a:p>
          <a:p>
            <a:r>
              <a:rPr lang="en-IN" sz="2400" dirty="0">
                <a:latin typeface="Times New Roman" pitchFamily="18" charset="0"/>
                <a:cs typeface="Times New Roman" pitchFamily="18" charset="0"/>
              </a:rPr>
              <a:t>Kyphosis-forward leaning</a:t>
            </a:r>
          </a:p>
          <a:p>
            <a:r>
              <a:rPr lang="en-IN" sz="2400" dirty="0" err="1">
                <a:latin typeface="Times New Roman" pitchFamily="18" charset="0"/>
                <a:cs typeface="Times New Roman" pitchFamily="18" charset="0"/>
              </a:rPr>
              <a:t>Lordosis</a:t>
            </a:r>
            <a:r>
              <a:rPr lang="en-IN" sz="2400" dirty="0">
                <a:latin typeface="Times New Roman" pitchFamily="18" charset="0"/>
                <a:cs typeface="Times New Roman" pitchFamily="18" charset="0"/>
              </a:rPr>
              <a:t>-backward leaning</a:t>
            </a:r>
          </a:p>
          <a:p>
            <a:r>
              <a:rPr lang="en-IN" sz="2400" dirty="0">
                <a:latin typeface="Times New Roman" pitchFamily="18" charset="0"/>
                <a:cs typeface="Times New Roman" pitchFamily="18" charset="0"/>
              </a:rPr>
              <a:t>Lyme disease-recurrent inflammatory disorder caused by bacteria </a:t>
            </a:r>
          </a:p>
          <a:p>
            <a:endParaRPr lang="en-IN"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4163507859"/>
      </p:ext>
    </p:extLst>
  </p:cSld>
  <p:clrMapOvr>
    <a:masterClrMapping/>
  </p:clrMapOvr>
  <p:transition>
    <p:pull dir="l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r>
              <a:rPr lang="en-IN" dirty="0" err="1">
                <a:latin typeface="Times New Roman" pitchFamily="18" charset="0"/>
                <a:cs typeface="Times New Roman" pitchFamily="18" charset="0"/>
              </a:rPr>
              <a:t>Metatarsalgia</a:t>
            </a:r>
            <a:r>
              <a:rPr lang="en-IN" dirty="0">
                <a:latin typeface="Times New Roman" pitchFamily="18" charset="0"/>
                <a:cs typeface="Times New Roman" pitchFamily="18" charset="0"/>
              </a:rPr>
              <a:t>-pain in the metatarsals</a:t>
            </a:r>
          </a:p>
          <a:p>
            <a:r>
              <a:rPr lang="en-IN" dirty="0">
                <a:latin typeface="Times New Roman" pitchFamily="18" charset="0"/>
                <a:cs typeface="Times New Roman" pitchFamily="18" charset="0"/>
              </a:rPr>
              <a:t>Multiple myeloma-malignant bone </a:t>
            </a:r>
            <a:r>
              <a:rPr lang="en-IN" dirty="0" err="1">
                <a:latin typeface="Times New Roman" pitchFamily="18" charset="0"/>
                <a:cs typeface="Times New Roman" pitchFamily="18" charset="0"/>
              </a:rPr>
              <a:t>tumor</a:t>
            </a:r>
            <a:r>
              <a:rPr lang="en-IN" dirty="0">
                <a:latin typeface="Times New Roman" pitchFamily="18" charset="0"/>
                <a:cs typeface="Times New Roman" pitchFamily="18" charset="0"/>
              </a:rPr>
              <a:t> involving plasma </a:t>
            </a:r>
            <a:r>
              <a:rPr lang="en-IN" dirty="0" err="1">
                <a:latin typeface="Times New Roman" pitchFamily="18" charset="0"/>
                <a:cs typeface="Times New Roman" pitchFamily="18" charset="0"/>
              </a:rPr>
              <a:t>producig</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cellsin</a:t>
            </a:r>
            <a:r>
              <a:rPr lang="en-IN" dirty="0">
                <a:latin typeface="Times New Roman" pitchFamily="18" charset="0"/>
                <a:cs typeface="Times New Roman" pitchFamily="18" charset="0"/>
              </a:rPr>
              <a:t> bone marrow</a:t>
            </a:r>
          </a:p>
          <a:p>
            <a:r>
              <a:rPr lang="en-IN" dirty="0">
                <a:latin typeface="Times New Roman" pitchFamily="18" charset="0"/>
                <a:cs typeface="Times New Roman" pitchFamily="18" charset="0"/>
              </a:rPr>
              <a:t>Osteoarthritis-degenerative disorder characterised by erosion of articular cartilage and hypertrophy of bone</a:t>
            </a:r>
          </a:p>
          <a:p>
            <a:r>
              <a:rPr lang="en-IN" dirty="0" err="1">
                <a:latin typeface="Times New Roman" pitchFamily="18" charset="0"/>
                <a:cs typeface="Times New Roman" pitchFamily="18" charset="0"/>
              </a:rPr>
              <a:t>Osteochondroma</a:t>
            </a:r>
            <a:r>
              <a:rPr lang="en-IN" dirty="0">
                <a:latin typeface="Times New Roman" pitchFamily="18" charset="0"/>
                <a:cs typeface="Times New Roman" pitchFamily="18" charset="0"/>
              </a:rPr>
              <a:t>-common benign </a:t>
            </a:r>
            <a:r>
              <a:rPr lang="en-IN" dirty="0" err="1">
                <a:latin typeface="Times New Roman" pitchFamily="18" charset="0"/>
                <a:cs typeface="Times New Roman" pitchFamily="18" charset="0"/>
              </a:rPr>
              <a:t>tumor</a:t>
            </a:r>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Osteomyelitis-inflammation and destruction of bone and bone marrow caused by bacterial or fungal infections</a:t>
            </a:r>
          </a:p>
          <a:p>
            <a:r>
              <a:rPr lang="en-IN" dirty="0">
                <a:latin typeface="Times New Roman" pitchFamily="18" charset="0"/>
                <a:cs typeface="Times New Roman" pitchFamily="18" charset="0"/>
              </a:rPr>
              <a:t>Osteoporosis-progressive loss of bone density</a:t>
            </a:r>
          </a:p>
          <a:p>
            <a:r>
              <a:rPr lang="en-IN" dirty="0">
                <a:latin typeface="Times New Roman" pitchFamily="18" charset="0"/>
                <a:cs typeface="Times New Roman" pitchFamily="18" charset="0"/>
              </a:rPr>
              <a:t>Osteosarcoma-malignant bone </a:t>
            </a:r>
            <a:r>
              <a:rPr lang="en-IN" dirty="0" err="1">
                <a:latin typeface="Times New Roman" pitchFamily="18" charset="0"/>
                <a:cs typeface="Times New Roman" pitchFamily="18" charset="0"/>
              </a:rPr>
              <a:t>tumor</a:t>
            </a:r>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Paget disease of bone-chronic adult disorder in which hyperactive bone reabsorption results in </a:t>
            </a:r>
            <a:r>
              <a:rPr lang="en-IN" dirty="0" err="1">
                <a:latin typeface="Times New Roman" pitchFamily="18" charset="0"/>
                <a:cs typeface="Times New Roman" pitchFamily="18" charset="0"/>
              </a:rPr>
              <a:t>thichened</a:t>
            </a:r>
            <a:r>
              <a:rPr lang="en-IN" dirty="0">
                <a:latin typeface="Times New Roman" pitchFamily="18" charset="0"/>
                <a:cs typeface="Times New Roman" pitchFamily="18" charset="0"/>
              </a:rPr>
              <a:t> and softened areas of localized bones</a:t>
            </a:r>
          </a:p>
        </p:txBody>
      </p:sp>
    </p:spTree>
    <p:extLst>
      <p:ext uri="{BB962C8B-B14F-4D97-AF65-F5344CB8AC3E}">
        <p14:creationId xmlns:p14="http://schemas.microsoft.com/office/powerpoint/2010/main" val="1530866853"/>
      </p:ext>
    </p:extLst>
  </p:cSld>
  <p:clrMapOvr>
    <a:masterClrMapping/>
  </p:clrMapOvr>
  <p:transition>
    <p:pull dir="l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err="1">
                <a:latin typeface="Times New Roman" pitchFamily="18" charset="0"/>
                <a:cs typeface="Times New Roman" pitchFamily="18" charset="0"/>
              </a:rPr>
              <a:t>Polychondritis</a:t>
            </a:r>
            <a:r>
              <a:rPr lang="en-IN" dirty="0">
                <a:latin typeface="Times New Roman" pitchFamily="18" charset="0"/>
                <a:cs typeface="Times New Roman" pitchFamily="18" charset="0"/>
              </a:rPr>
              <a:t>-episodic inflammatory condition that destroys cartilage connective tissues</a:t>
            </a:r>
          </a:p>
          <a:p>
            <a:r>
              <a:rPr lang="en-IN" dirty="0">
                <a:latin typeface="Times New Roman" pitchFamily="18" charset="0"/>
                <a:cs typeface="Times New Roman" pitchFamily="18" charset="0"/>
              </a:rPr>
              <a:t>Polymyalgia </a:t>
            </a:r>
            <a:r>
              <a:rPr lang="en-IN" dirty="0" err="1">
                <a:latin typeface="Times New Roman" pitchFamily="18" charset="0"/>
                <a:cs typeface="Times New Roman" pitchFamily="18" charset="0"/>
              </a:rPr>
              <a:t>rheumatica</a:t>
            </a:r>
            <a:r>
              <a:rPr lang="en-IN" dirty="0">
                <a:latin typeface="Times New Roman" pitchFamily="18" charset="0"/>
                <a:cs typeface="Times New Roman" pitchFamily="18" charset="0"/>
              </a:rPr>
              <a:t>-muscle condition characterised by severe pain and stiffness in proximal muscle groups</a:t>
            </a:r>
          </a:p>
          <a:p>
            <a:r>
              <a:rPr lang="en-IN" dirty="0" err="1">
                <a:latin typeface="Times New Roman" pitchFamily="18" charset="0"/>
                <a:cs typeface="Times New Roman" pitchFamily="18" charset="0"/>
              </a:rPr>
              <a:t>Polymyositis</a:t>
            </a:r>
            <a:r>
              <a:rPr lang="en-IN" dirty="0">
                <a:latin typeface="Times New Roman" pitchFamily="18" charset="0"/>
                <a:cs typeface="Times New Roman" pitchFamily="18" charset="0"/>
              </a:rPr>
              <a:t>-systemic connective tissue disease characterised by inflammation and atrophy of the muscles</a:t>
            </a:r>
          </a:p>
          <a:p>
            <a:r>
              <a:rPr lang="en-IN" dirty="0">
                <a:latin typeface="Times New Roman" pitchFamily="18" charset="0"/>
                <a:cs typeface="Times New Roman" pitchFamily="18" charset="0"/>
              </a:rPr>
              <a:t>Posterior femoral muscle strain-muscle strain causing acute pain in the posterior thigh</a:t>
            </a:r>
          </a:p>
          <a:p>
            <a:r>
              <a:rPr lang="en-IN" dirty="0">
                <a:latin typeface="Times New Roman" pitchFamily="18" charset="0"/>
                <a:cs typeface="Times New Roman" pitchFamily="18" charset="0"/>
              </a:rPr>
              <a:t>Rheumatoid arthritis-chronic inflammation of the </a:t>
            </a:r>
            <a:r>
              <a:rPr lang="en-IN" dirty="0" err="1">
                <a:latin typeface="Times New Roman" pitchFamily="18" charset="0"/>
                <a:cs typeface="Times New Roman" pitchFamily="18" charset="0"/>
              </a:rPr>
              <a:t>periferal</a:t>
            </a:r>
            <a:r>
              <a:rPr lang="en-IN" dirty="0">
                <a:latin typeface="Times New Roman" pitchFamily="18" charset="0"/>
                <a:cs typeface="Times New Roman" pitchFamily="18" charset="0"/>
              </a:rPr>
              <a:t> joints leading to destruction</a:t>
            </a:r>
          </a:p>
          <a:p>
            <a:r>
              <a:rPr lang="en-IN" dirty="0">
                <a:latin typeface="Times New Roman" pitchFamily="18" charset="0"/>
                <a:cs typeface="Times New Roman" pitchFamily="18" charset="0"/>
              </a:rPr>
              <a:t>Rickets-childhood disease caused by deficiency of vitamin D</a:t>
            </a:r>
          </a:p>
          <a:p>
            <a:r>
              <a:rPr lang="en-IN" dirty="0">
                <a:latin typeface="Times New Roman" pitchFamily="18" charset="0"/>
                <a:cs typeface="Times New Roman" pitchFamily="18" charset="0"/>
              </a:rPr>
              <a:t>Scoliosis-abnormal lateral curvature of spine</a:t>
            </a:r>
          </a:p>
          <a:p>
            <a:endParaRPr lang="en-IN" dirty="0"/>
          </a:p>
        </p:txBody>
      </p:sp>
    </p:spTree>
    <p:extLst>
      <p:ext uri="{BB962C8B-B14F-4D97-AF65-F5344CB8AC3E}">
        <p14:creationId xmlns:p14="http://schemas.microsoft.com/office/powerpoint/2010/main" val="245551069"/>
      </p:ext>
    </p:extLst>
  </p:cSld>
  <p:clrMapOvr>
    <a:masterClrMapping/>
  </p:clrMapOvr>
  <p:transition>
    <p:pull dir="l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latin typeface="Times New Roman" pitchFamily="18" charset="0"/>
                <a:cs typeface="Times New Roman" pitchFamily="18" charset="0"/>
              </a:rPr>
              <a:t>Shin splint-tenderness and pain in the anterior muscles of the lower leg</a:t>
            </a:r>
          </a:p>
          <a:p>
            <a:r>
              <a:rPr lang="en-IN" dirty="0" err="1">
                <a:latin typeface="Times New Roman" pitchFamily="18" charset="0"/>
                <a:cs typeface="Times New Roman" pitchFamily="18" charset="0"/>
              </a:rPr>
              <a:t>Sjogren</a:t>
            </a:r>
            <a:r>
              <a:rPr lang="en-IN" dirty="0">
                <a:latin typeface="Times New Roman" pitchFamily="18" charset="0"/>
                <a:cs typeface="Times New Roman" pitchFamily="18" charset="0"/>
              </a:rPr>
              <a:t> syndrome-chronic inflammatory disorder associated with rheumatoid arthritis</a:t>
            </a:r>
          </a:p>
          <a:p>
            <a:r>
              <a:rPr lang="en-IN" dirty="0">
                <a:latin typeface="Times New Roman" pitchFamily="18" charset="0"/>
                <a:cs typeface="Times New Roman" pitchFamily="18" charset="0"/>
              </a:rPr>
              <a:t>Spondylitis-inflammation of one or more vertebrae</a:t>
            </a:r>
          </a:p>
          <a:p>
            <a:r>
              <a:rPr lang="en-IN" dirty="0">
                <a:latin typeface="Times New Roman" pitchFamily="18" charset="0"/>
                <a:cs typeface="Times New Roman" pitchFamily="18" charset="0"/>
              </a:rPr>
              <a:t>Spur-abnormal bone formation at the edges of the joint</a:t>
            </a:r>
          </a:p>
          <a:p>
            <a:r>
              <a:rPr lang="en-IN" dirty="0">
                <a:latin typeface="Times New Roman" pitchFamily="18" charset="0"/>
                <a:cs typeface="Times New Roman" pitchFamily="18" charset="0"/>
              </a:rPr>
              <a:t>Strain-injury to connective tissue usually muscles caused by overuse or improper use</a:t>
            </a:r>
          </a:p>
          <a:p>
            <a:r>
              <a:rPr lang="en-IN" dirty="0">
                <a:latin typeface="Times New Roman" pitchFamily="18" charset="0"/>
                <a:cs typeface="Times New Roman" pitchFamily="18" charset="0"/>
              </a:rPr>
              <a:t>Swelling around joints-enlargement around a joint caused by excessive accumulation of fluids</a:t>
            </a:r>
          </a:p>
          <a:p>
            <a:r>
              <a:rPr lang="en-IN" dirty="0">
                <a:latin typeface="Times New Roman" pitchFamily="18" charset="0"/>
                <a:cs typeface="Times New Roman" pitchFamily="18" charset="0"/>
              </a:rPr>
              <a:t>Systemic lupus </a:t>
            </a:r>
            <a:r>
              <a:rPr lang="en-IN" dirty="0" err="1">
                <a:latin typeface="Times New Roman" pitchFamily="18" charset="0"/>
                <a:cs typeface="Times New Roman" pitchFamily="18" charset="0"/>
              </a:rPr>
              <a:t>erythematosus</a:t>
            </a:r>
            <a:r>
              <a:rPr lang="en-IN" dirty="0">
                <a:latin typeface="Times New Roman" pitchFamily="18" charset="0"/>
                <a:cs typeface="Times New Roman" pitchFamily="18" charset="0"/>
              </a:rPr>
              <a:t>-chronic inflammatory disease of connective tissue</a:t>
            </a:r>
          </a:p>
          <a:p>
            <a:endParaRPr lang="en-IN" dirty="0"/>
          </a:p>
        </p:txBody>
      </p:sp>
    </p:spTree>
    <p:extLst>
      <p:ext uri="{BB962C8B-B14F-4D97-AF65-F5344CB8AC3E}">
        <p14:creationId xmlns:p14="http://schemas.microsoft.com/office/powerpoint/2010/main" val="3399347915"/>
      </p:ext>
    </p:extLst>
  </p:cSld>
  <p:clrMapOvr>
    <a:masterClrMapping/>
  </p:clrMapOvr>
  <p:transition>
    <p:pull dir="l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sz="2800" dirty="0" err="1">
                <a:latin typeface="Times New Roman" pitchFamily="18" charset="0"/>
                <a:cs typeface="Times New Roman" pitchFamily="18" charset="0"/>
              </a:rPr>
              <a:t>Talipes</a:t>
            </a:r>
            <a:r>
              <a:rPr lang="en-IN" sz="2800" dirty="0">
                <a:latin typeface="Times New Roman" pitchFamily="18" charset="0"/>
                <a:cs typeface="Times New Roman" pitchFamily="18" charset="0"/>
              </a:rPr>
              <a:t>-any deformity of the foot that involves the talus</a:t>
            </a:r>
          </a:p>
          <a:p>
            <a:r>
              <a:rPr lang="en-IN" sz="2800" dirty="0">
                <a:latin typeface="Times New Roman" pitchFamily="18" charset="0"/>
                <a:cs typeface="Times New Roman" pitchFamily="18" charset="0"/>
              </a:rPr>
              <a:t>Tendonitis-inflammation of the tendon</a:t>
            </a:r>
          </a:p>
        </p:txBody>
      </p:sp>
    </p:spTree>
    <p:extLst>
      <p:ext uri="{BB962C8B-B14F-4D97-AF65-F5344CB8AC3E}">
        <p14:creationId xmlns:p14="http://schemas.microsoft.com/office/powerpoint/2010/main" val="47453367"/>
      </p:ext>
    </p:extLst>
  </p:cSld>
  <p:clrMapOvr>
    <a:masterClrMapping/>
  </p:clrMapOvr>
  <p:transition>
    <p:pull dir="l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76200"/>
            <a:ext cx="7467600"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590800" y="1828800"/>
            <a:ext cx="7620000" cy="1143000"/>
          </a:xfrm>
        </p:spPr>
        <p:txBody>
          <a:bodyPr/>
          <a:lstStyle/>
          <a:p>
            <a:pPr algn="ctr"/>
            <a:r>
              <a:rPr lang="en-IN" sz="5400" b="1" dirty="0">
                <a:solidFill>
                  <a:srgbClr val="FF3300"/>
                </a:solidFill>
              </a:rPr>
              <a:t>THANK YOU</a:t>
            </a:r>
          </a:p>
        </p:txBody>
      </p:sp>
    </p:spTree>
    <p:extLst>
      <p:ext uri="{BB962C8B-B14F-4D97-AF65-F5344CB8AC3E}">
        <p14:creationId xmlns:p14="http://schemas.microsoft.com/office/powerpoint/2010/main" val="2077371576"/>
      </p:ext>
    </p:extLst>
  </p:cSld>
  <p:clrMapOvr>
    <a:masterClrMapping/>
  </p:clrMapOvr>
  <p:transition>
    <p:pull dir="l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229600" cy="1219200"/>
          </a:xfrm>
        </p:spPr>
        <p:txBody>
          <a:bodyPr lIns="0" rIns="0" anchor="t" anchorCtr="0">
            <a:normAutofit/>
          </a:bodyPr>
          <a:lstStyle/>
          <a:p>
            <a:r>
              <a:rPr lang="en-US" sz="3200" b="1" dirty="0">
                <a:solidFill>
                  <a:schemeClr val="accent2"/>
                </a:solidFill>
                <a:latin typeface="Comic Sans MS" pitchFamily="66" charset="0"/>
              </a:rPr>
              <a:t>  </a:t>
            </a:r>
            <a:r>
              <a:rPr lang="en-US" sz="3200" b="1" dirty="0">
                <a:solidFill>
                  <a:schemeClr val="tx1"/>
                </a:solidFill>
                <a:latin typeface="Comic Sans MS" pitchFamily="66" charset="0"/>
              </a:rPr>
              <a:t>AXIAL </a:t>
            </a:r>
            <a:r>
              <a:rPr lang="en-US" sz="3200" b="1" dirty="0">
                <a:ln w="3175">
                  <a:solidFill>
                    <a:schemeClr val="accent1"/>
                  </a:solidFill>
                </a:ln>
                <a:solidFill>
                  <a:schemeClr val="tx1"/>
                </a:solidFill>
                <a:latin typeface="Comic Sans MS" pitchFamily="66" charset="0"/>
              </a:rPr>
              <a:t>SKELETON</a:t>
            </a:r>
          </a:p>
        </p:txBody>
      </p:sp>
      <p:sp>
        <p:nvSpPr>
          <p:cNvPr id="6" name="Content Placeholder 5"/>
          <p:cNvSpPr>
            <a:spLocks noGrp="1"/>
          </p:cNvSpPr>
          <p:nvPr>
            <p:ph idx="1"/>
          </p:nvPr>
        </p:nvSpPr>
        <p:spPr>
          <a:xfrm>
            <a:off x="381000" y="1143000"/>
            <a:ext cx="8229600" cy="4572000"/>
          </a:xfrm>
        </p:spPr>
        <p:txBody>
          <a:bodyPr/>
          <a:lstStyle/>
          <a:p>
            <a:pPr>
              <a:buFont typeface="Wingdings" pitchFamily="2" charset="2"/>
              <a:buChar char="ü"/>
            </a:pPr>
            <a:r>
              <a:rPr lang="en-US" dirty="0">
                <a:latin typeface="Times New Roman" pitchFamily="18" charset="0"/>
                <a:cs typeface="Times New Roman" pitchFamily="18" charset="0"/>
              </a:rPr>
              <a:t>Axial Skeleton- it’s  a part of skeleton that consist  of  the  bones of the head &amp; trunk of a vertebrate.</a:t>
            </a:r>
          </a:p>
          <a:p>
            <a:pPr>
              <a:buFont typeface="Wingdings" pitchFamily="2" charset="2"/>
              <a:buChar char="ü"/>
            </a:pPr>
            <a:r>
              <a:rPr lang="en-US" dirty="0">
                <a:latin typeface="Times New Roman" pitchFamily="18" charset="0"/>
                <a:cs typeface="Times New Roman" pitchFamily="18" charset="0"/>
              </a:rPr>
              <a:t>Axial Skeleton- the 80 bones</a:t>
            </a:r>
          </a:p>
          <a:p>
            <a:pPr>
              <a:buNone/>
            </a:pPr>
            <a:r>
              <a:rPr lang="en-US" dirty="0">
                <a:latin typeface="Times New Roman" pitchFamily="18" charset="0"/>
                <a:cs typeface="Times New Roman" pitchFamily="18" charset="0"/>
              </a:rPr>
              <a:t>   that make up the skull, spine,</a:t>
            </a:r>
          </a:p>
          <a:p>
            <a:pPr>
              <a:buNone/>
            </a:pPr>
            <a:r>
              <a:rPr lang="en-US" dirty="0">
                <a:latin typeface="Times New Roman" pitchFamily="18" charset="0"/>
                <a:cs typeface="Times New Roman" pitchFamily="18" charset="0"/>
              </a:rPr>
              <a:t>   ribs, or sternum (breastbone)</a:t>
            </a:r>
          </a:p>
          <a:p>
            <a:endParaRPr lang="en-US" dirty="0">
              <a:latin typeface="Times New Roman" pitchFamily="18" charset="0"/>
              <a:cs typeface="Times New Roman" pitchFamily="18" charset="0"/>
            </a:endParaRPr>
          </a:p>
          <a:p>
            <a:endParaRPr lang="en-US" dirty="0">
              <a:solidFill>
                <a:schemeClr val="tx2"/>
              </a:solidFill>
              <a:latin typeface="Comic Sans MS" pitchFamily="66" charset="0"/>
            </a:endParaRPr>
          </a:p>
          <a:p>
            <a:endParaRPr lang="en-US" dirty="0">
              <a:solidFill>
                <a:schemeClr val="tx2"/>
              </a:solidFill>
              <a:latin typeface="Comic Sans MS" pitchFamily="66" charset="0"/>
            </a:endParaRPr>
          </a:p>
        </p:txBody>
      </p:sp>
      <p:pic>
        <p:nvPicPr>
          <p:cNvPr id="7" name="Picture 6" descr="axial skeleton.jpe"/>
          <p:cNvPicPr>
            <a:picLocks noChangeAspect="1"/>
          </p:cNvPicPr>
          <p:nvPr/>
        </p:nvPicPr>
        <p:blipFill>
          <a:blip r:embed="rId2"/>
          <a:stretch>
            <a:fillRect/>
          </a:stretch>
        </p:blipFill>
        <p:spPr>
          <a:xfrm>
            <a:off x="4343400" y="1905000"/>
            <a:ext cx="3886200" cy="4572000"/>
          </a:xfrm>
          <a:prstGeom prst="rect">
            <a:avLst/>
          </a:prstGeom>
        </p:spPr>
      </p:pic>
    </p:spTree>
  </p:cSld>
  <p:clrMapOvr>
    <a:masterClrMapping/>
  </p:clrMapOvr>
  <p:transition>
    <p:pull dir="l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chemeClr val="tx1"/>
                </a:solidFill>
                <a:latin typeface="Comic Sans MS" pitchFamily="66" charset="0"/>
              </a:rPr>
              <a:t>APPENDICULAR SKELETON</a:t>
            </a:r>
          </a:p>
        </p:txBody>
      </p:sp>
      <p:sp>
        <p:nvSpPr>
          <p:cNvPr id="7" name="Content Placeholder 6"/>
          <p:cNvSpPr>
            <a:spLocks noGrp="1"/>
          </p:cNvSpPr>
          <p:nvPr>
            <p:ph idx="1"/>
          </p:nvPr>
        </p:nvSpPr>
        <p:spPr/>
        <p:txBody>
          <a:bodyPr/>
          <a:lstStyle/>
          <a:p>
            <a:pPr>
              <a:buFont typeface="Wingdings" pitchFamily="2" charset="2"/>
              <a:buChar char="ü"/>
            </a:pPr>
            <a:r>
              <a:rPr lang="en-US" sz="2400" dirty="0">
                <a:latin typeface="Times New Roman" pitchFamily="18" charset="0"/>
                <a:cs typeface="Times New Roman" pitchFamily="18" charset="0"/>
              </a:rPr>
              <a:t>Appendicular  skeleton- the 126 </a:t>
            </a:r>
          </a:p>
          <a:p>
            <a:pPr>
              <a:buNone/>
            </a:pPr>
            <a:r>
              <a:rPr lang="en-US" sz="2400" dirty="0">
                <a:latin typeface="Times New Roman" pitchFamily="18" charset="0"/>
                <a:cs typeface="Times New Roman" pitchFamily="18" charset="0"/>
              </a:rPr>
              <a:t>   bones of the shoulder, arms, </a:t>
            </a:r>
          </a:p>
          <a:p>
            <a:pPr>
              <a:buNone/>
            </a:pPr>
            <a:r>
              <a:rPr lang="en-US" sz="2400" dirty="0">
                <a:latin typeface="Times New Roman" pitchFamily="18" charset="0"/>
                <a:cs typeface="Times New Roman" pitchFamily="18" charset="0"/>
              </a:rPr>
              <a:t>   hands, hips, legs, and feet.</a:t>
            </a:r>
          </a:p>
          <a:p>
            <a:pPr marL="274320" lvl="1">
              <a:spcBef>
                <a:spcPts val="600"/>
              </a:spcBef>
              <a:buClr>
                <a:schemeClr val="accent2"/>
              </a:buClr>
              <a:buFont typeface="Wingdings" pitchFamily="2" charset="2"/>
              <a:buChar char="ü"/>
            </a:pPr>
            <a:r>
              <a:rPr lang="en-US" sz="2400" dirty="0">
                <a:latin typeface="Times New Roman" pitchFamily="18" charset="0"/>
                <a:cs typeface="Times New Roman" pitchFamily="18" charset="0"/>
              </a:rPr>
              <a:t>Function allowing the body to</a:t>
            </a:r>
          </a:p>
          <a:p>
            <a:pPr marL="274320" lvl="1">
              <a:spcBef>
                <a:spcPts val="600"/>
              </a:spcBef>
              <a:buClr>
                <a:schemeClr val="accent2"/>
              </a:buClr>
              <a:buNone/>
            </a:pPr>
            <a:r>
              <a:rPr lang="en-US" sz="2400" dirty="0">
                <a:latin typeface="Times New Roman" pitchFamily="18" charset="0"/>
                <a:cs typeface="Times New Roman" pitchFamily="18" charset="0"/>
              </a:rPr>
              <a:t>    perform a wide range of motions.</a:t>
            </a:r>
          </a:p>
          <a:p>
            <a:r>
              <a:rPr lang="en-US" sz="3200" dirty="0">
                <a:latin typeface="Times New Roman" pitchFamily="18" charset="0"/>
                <a:cs typeface="Times New Roman" pitchFamily="18" charset="0"/>
              </a:rPr>
              <a:t>pectoral girdle </a:t>
            </a:r>
          </a:p>
          <a:p>
            <a:r>
              <a:rPr lang="en-US" sz="3200" dirty="0">
                <a:latin typeface="Times New Roman" pitchFamily="18" charset="0"/>
                <a:cs typeface="Times New Roman" pitchFamily="18" charset="0"/>
              </a:rPr>
              <a:t>upper limbs </a:t>
            </a:r>
          </a:p>
          <a:p>
            <a:r>
              <a:rPr lang="en-US" sz="3200" dirty="0">
                <a:latin typeface="Times New Roman" pitchFamily="18" charset="0"/>
                <a:cs typeface="Times New Roman" pitchFamily="18" charset="0"/>
              </a:rPr>
              <a:t>pelvic girdle </a:t>
            </a:r>
          </a:p>
          <a:p>
            <a:r>
              <a:rPr lang="en-US" sz="3200" dirty="0">
                <a:latin typeface="Times New Roman" pitchFamily="18" charset="0"/>
                <a:cs typeface="Times New Roman" pitchFamily="18" charset="0"/>
              </a:rPr>
              <a:t>lower limbs </a:t>
            </a:r>
          </a:p>
          <a:p>
            <a:pPr>
              <a:buFont typeface="Wingdings" pitchFamily="2" charset="2"/>
              <a:buChar char="ü"/>
            </a:pPr>
            <a:endParaRPr lang="en-US" dirty="0"/>
          </a:p>
        </p:txBody>
      </p:sp>
      <p:pic>
        <p:nvPicPr>
          <p:cNvPr id="8" name="Picture 7" descr="Appendicular_skeleton.png"/>
          <p:cNvPicPr>
            <a:picLocks noChangeAspect="1"/>
          </p:cNvPicPr>
          <p:nvPr/>
        </p:nvPicPr>
        <p:blipFill>
          <a:blip r:embed="rId2" cstate="print"/>
          <a:stretch>
            <a:fillRect/>
          </a:stretch>
        </p:blipFill>
        <p:spPr>
          <a:xfrm>
            <a:off x="5181600" y="609600"/>
            <a:ext cx="3263657" cy="6035040"/>
          </a:xfrm>
          <a:prstGeom prst="rect">
            <a:avLst/>
          </a:prstGeom>
        </p:spPr>
      </p:pic>
    </p:spTree>
  </p:cSld>
  <p:clrMapOvr>
    <a:masterClrMapping/>
  </p:clrMapOvr>
  <p:transition>
    <p:pull dir="l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1"/>
                </a:solidFill>
                <a:latin typeface="Comic Sans MS" pitchFamily="66" charset="0"/>
              </a:rPr>
              <a:t>C</a:t>
            </a:r>
            <a:r>
              <a:rPr sz="3600" b="1" dirty="0">
                <a:solidFill>
                  <a:schemeClr val="tx1"/>
                </a:solidFill>
                <a:latin typeface="Comic Sans MS" pitchFamily="66" charset="0"/>
              </a:rPr>
              <a:t>onnective tissue</a:t>
            </a:r>
            <a:endParaRPr lang="en-US" sz="3600" b="1" dirty="0">
              <a:solidFill>
                <a:schemeClr val="tx1"/>
              </a:solidFill>
              <a:latin typeface="Comic Sans MS" pitchFamily="66" charset="0"/>
            </a:endParaRPr>
          </a:p>
        </p:txBody>
      </p:sp>
      <p:sp>
        <p:nvSpPr>
          <p:cNvPr id="3" name="Content Placeholder 2"/>
          <p:cNvSpPr>
            <a:spLocks noGrp="1"/>
          </p:cNvSpPr>
          <p:nvPr>
            <p:ph idx="1"/>
          </p:nvPr>
        </p:nvSpPr>
        <p:spPr/>
        <p:txBody>
          <a:bodyPr>
            <a:normAutofit/>
          </a:bodyPr>
          <a:lstStyle/>
          <a:p>
            <a:pPr>
              <a:buFont typeface="Wingdings" pitchFamily="2" charset="2"/>
              <a:buChar char="ü"/>
            </a:pPr>
            <a:r>
              <a:rPr lang="en-US" dirty="0">
                <a:latin typeface="Comic Sans MS" pitchFamily="66" charset="0"/>
              </a:rPr>
              <a:t>Responsible for providing maintaining form in the body.</a:t>
            </a:r>
          </a:p>
          <a:p>
            <a:pPr>
              <a:buFont typeface="Wingdings" pitchFamily="2" charset="2"/>
              <a:buChar char="ü"/>
            </a:pPr>
            <a:r>
              <a:rPr lang="en-US" dirty="0">
                <a:latin typeface="Comic Sans MS" pitchFamily="66" charset="0"/>
              </a:rPr>
              <a:t>Give mechanical support to the body.</a:t>
            </a:r>
          </a:p>
          <a:p>
            <a:pPr>
              <a:buFont typeface="Wingdings" pitchFamily="2" charset="2"/>
              <a:buChar char="ü"/>
            </a:pPr>
            <a:r>
              <a:rPr lang="en-US" dirty="0">
                <a:latin typeface="Comic Sans MS" pitchFamily="66" charset="0"/>
              </a:rPr>
              <a:t>Storage of fat and certain minerals like calcium in the bone.</a:t>
            </a:r>
          </a:p>
          <a:p>
            <a:pPr>
              <a:buFont typeface="Wingdings" pitchFamily="2" charset="2"/>
              <a:buChar char="ü"/>
            </a:pPr>
            <a:r>
              <a:rPr lang="en-US" dirty="0">
                <a:latin typeface="Comic Sans MS" pitchFamily="66" charset="0"/>
              </a:rPr>
              <a:t>types of connective tissues:-</a:t>
            </a:r>
          </a:p>
          <a:p>
            <a:pPr lvl="1">
              <a:buFont typeface="Wingdings" pitchFamily="2" charset="2"/>
              <a:buChar char="ü"/>
            </a:pPr>
            <a:r>
              <a:rPr lang="en-US" dirty="0">
                <a:latin typeface="Comic Sans MS" pitchFamily="66" charset="0"/>
              </a:rPr>
              <a:t>Bone</a:t>
            </a:r>
          </a:p>
          <a:p>
            <a:pPr lvl="1">
              <a:buFont typeface="Wingdings" pitchFamily="2" charset="2"/>
              <a:buChar char="ü"/>
            </a:pPr>
            <a:r>
              <a:rPr lang="en-US" dirty="0">
                <a:latin typeface="Comic Sans MS" pitchFamily="66" charset="0"/>
              </a:rPr>
              <a:t>Cartilage</a:t>
            </a:r>
          </a:p>
          <a:p>
            <a:pPr lvl="1">
              <a:buFont typeface="Wingdings" pitchFamily="2" charset="2"/>
              <a:buChar char="ü"/>
            </a:pPr>
            <a:r>
              <a:rPr lang="en-US" dirty="0">
                <a:latin typeface="Comic Sans MS" pitchFamily="66" charset="0"/>
              </a:rPr>
              <a:t>Ligament</a:t>
            </a:r>
          </a:p>
          <a:p>
            <a:pPr lvl="1">
              <a:buFont typeface="Wingdings" pitchFamily="2" charset="2"/>
              <a:buChar char="ü"/>
            </a:pPr>
            <a:r>
              <a:rPr lang="en-US" dirty="0">
                <a:latin typeface="Comic Sans MS" pitchFamily="66" charset="0"/>
              </a:rPr>
              <a:t>Muscle</a:t>
            </a:r>
          </a:p>
          <a:p>
            <a:pPr lvl="1">
              <a:buFont typeface="Wingdings" pitchFamily="2" charset="2"/>
              <a:buChar char="ü"/>
            </a:pPr>
            <a:r>
              <a:rPr lang="en-US" dirty="0">
                <a:latin typeface="Comic Sans MS" pitchFamily="66" charset="0"/>
              </a:rPr>
              <a:t>Tendon.</a:t>
            </a:r>
          </a:p>
        </p:txBody>
      </p:sp>
    </p:spTree>
  </p:cSld>
  <p:clrMapOvr>
    <a:masterClrMapping/>
  </p:clrMapOvr>
  <p:transition>
    <p:pull dir="l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57200"/>
            <a:ext cx="6870700" cy="1600200"/>
          </a:xfrm>
        </p:spPr>
        <p:txBody>
          <a:bodyPr/>
          <a:lstStyle/>
          <a:p>
            <a:r>
              <a:rPr lang="en-US" sz="3200" b="1" dirty="0">
                <a:solidFill>
                  <a:schemeClr val="tx1"/>
                </a:solidFill>
                <a:latin typeface="Comic Sans MS" pitchFamily="66" charset="0"/>
              </a:rPr>
              <a:t>BONE</a:t>
            </a:r>
          </a:p>
        </p:txBody>
      </p:sp>
      <p:sp>
        <p:nvSpPr>
          <p:cNvPr id="3" name="Content Placeholder 2"/>
          <p:cNvSpPr>
            <a:spLocks noGrp="1"/>
          </p:cNvSpPr>
          <p:nvPr>
            <p:ph idx="1"/>
          </p:nvPr>
        </p:nvSpPr>
        <p:spPr>
          <a:xfrm>
            <a:off x="685800" y="1219200"/>
            <a:ext cx="7696200" cy="4718304"/>
          </a:xfrm>
        </p:spPr>
        <p:txBody>
          <a:bodyPr>
            <a:normAutofit fontScale="92500"/>
          </a:bodyPr>
          <a:lstStyle/>
          <a:p>
            <a:r>
              <a:rPr lang="en-US" dirty="0">
                <a:latin typeface="Comic Sans MS" pitchFamily="66" charset="0"/>
              </a:rPr>
              <a:t>Bone form an important component of the skeletal system.</a:t>
            </a:r>
          </a:p>
          <a:p>
            <a:r>
              <a:rPr lang="en-US" sz="2800" dirty="0">
                <a:effectLst>
                  <a:outerShdw blurRad="38100" dist="38100" dir="2700000" algn="tl">
                    <a:srgbClr val="C0C0C0"/>
                  </a:outerShdw>
                </a:effectLst>
                <a:latin typeface="Comic Sans MS" pitchFamily="66" charset="0"/>
              </a:rPr>
              <a:t>Functions of Bones :-</a:t>
            </a:r>
          </a:p>
          <a:p>
            <a:pPr marL="342900" indent="-342900">
              <a:spcAft>
                <a:spcPct val="50000"/>
              </a:spcAft>
              <a:buClr>
                <a:srgbClr val="FF6600"/>
              </a:buClr>
              <a:buNone/>
            </a:pPr>
            <a:r>
              <a:rPr lang="en-US" sz="2800" dirty="0">
                <a:latin typeface="Comic Sans MS" pitchFamily="66" charset="0"/>
              </a:rPr>
              <a:t>      Support of the body</a:t>
            </a:r>
          </a:p>
          <a:p>
            <a:pPr marL="342900" indent="-342900">
              <a:spcAft>
                <a:spcPct val="50000"/>
              </a:spcAft>
              <a:buClr>
                <a:srgbClr val="FF6600"/>
              </a:buClr>
              <a:buNone/>
            </a:pPr>
            <a:r>
              <a:rPr lang="en-US" sz="2800" dirty="0">
                <a:latin typeface="Comic Sans MS" pitchFamily="66" charset="0"/>
              </a:rPr>
              <a:t>      Protection of soft organs</a:t>
            </a:r>
          </a:p>
          <a:p>
            <a:pPr marL="342900" indent="-342900">
              <a:spcAft>
                <a:spcPct val="50000"/>
              </a:spcAft>
              <a:buClr>
                <a:srgbClr val="FF6600"/>
              </a:buClr>
              <a:buNone/>
            </a:pPr>
            <a:r>
              <a:rPr lang="en-US" sz="2800" dirty="0">
                <a:latin typeface="Comic Sans MS" pitchFamily="66" charset="0"/>
              </a:rPr>
              <a:t>      Movement due to attached skeletal muscles</a:t>
            </a:r>
          </a:p>
          <a:p>
            <a:pPr marL="342900" indent="-342900">
              <a:spcAft>
                <a:spcPct val="50000"/>
              </a:spcAft>
              <a:buClr>
                <a:srgbClr val="FF6600"/>
              </a:buClr>
              <a:buNone/>
            </a:pPr>
            <a:r>
              <a:rPr lang="en-US" sz="2800" dirty="0">
                <a:latin typeface="Comic Sans MS" pitchFamily="66" charset="0"/>
              </a:rPr>
              <a:t>      Storage of minerals and fats</a:t>
            </a:r>
          </a:p>
          <a:p>
            <a:pPr marL="342900" indent="-342900">
              <a:spcAft>
                <a:spcPct val="50000"/>
              </a:spcAft>
              <a:buClr>
                <a:srgbClr val="FF6600"/>
              </a:buClr>
              <a:buNone/>
            </a:pPr>
            <a:r>
              <a:rPr lang="en-US" sz="2800" dirty="0">
                <a:latin typeface="Comic Sans MS" pitchFamily="66" charset="0"/>
              </a:rPr>
              <a:t>      Blood cell formation</a:t>
            </a:r>
            <a:endParaRPr lang="en-US" dirty="0">
              <a:latin typeface="Comic Sans MS" pitchFamily="66" charset="0"/>
            </a:endParaRPr>
          </a:p>
          <a:p>
            <a:endParaRPr lang="en-US" dirty="0">
              <a:latin typeface="Comic Sans MS" pitchFamily="66" charset="0"/>
            </a:endParaRPr>
          </a:p>
        </p:txBody>
      </p:sp>
    </p:spTree>
  </p:cSld>
  <p:clrMapOvr>
    <a:masterClrMapping/>
  </p:clrMapOvr>
  <p:transition>
    <p:pull dir="l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914400"/>
            <a:ext cx="8229600" cy="1219200"/>
          </a:xfrm>
        </p:spPr>
        <p:txBody>
          <a:bodyPr>
            <a:normAutofit fontScale="90000"/>
          </a:bodyPr>
          <a:lstStyle/>
          <a:p>
            <a:r>
              <a:rPr sz="4400" dirty="0">
                <a:solidFill>
                  <a:schemeClr val="tx1"/>
                </a:solidFill>
                <a:effectLst>
                  <a:outerShdw blurRad="38100" dist="38100" dir="2700000" algn="tl">
                    <a:srgbClr val="C0C0C0"/>
                  </a:outerShdw>
                </a:effectLst>
                <a:latin typeface="Comic Sans MS" pitchFamily="66" charset="0"/>
              </a:rPr>
              <a:t>Classification of Bones on the Basis of Shape</a:t>
            </a:r>
            <a:br>
              <a:rPr sz="4400" dirty="0">
                <a:solidFill>
                  <a:schemeClr val="accent2"/>
                </a:solidFill>
                <a:effectLst>
                  <a:outerShdw blurRad="38100" dist="38100" dir="2700000" algn="tl">
                    <a:srgbClr val="C0C0C0"/>
                  </a:outerShdw>
                </a:effectLst>
                <a:latin typeface="Comic Sans MS" pitchFamily="66" charset="0"/>
              </a:rPr>
            </a:br>
            <a:endParaRPr lang="en-US" dirty="0">
              <a:solidFill>
                <a:schemeClr val="accent2"/>
              </a:solidFill>
              <a:latin typeface="Comic Sans MS" pitchFamily="66" charset="0"/>
            </a:endParaRPr>
          </a:p>
        </p:txBody>
      </p:sp>
      <p:pic>
        <p:nvPicPr>
          <p:cNvPr id="4" name="Picture 7"/>
          <p:cNvPicPr>
            <a:picLocks noGrp="1" noChangeAspect="1" noChangeArrowheads="1"/>
          </p:cNvPicPr>
          <p:nvPr>
            <p:ph idx="1"/>
          </p:nvPr>
        </p:nvPicPr>
        <p:blipFill>
          <a:blip r:embed="rId2"/>
          <a:stretch>
            <a:fillRect/>
          </a:stretch>
        </p:blipFill>
        <p:spPr bwMode="auto">
          <a:xfrm>
            <a:off x="457200" y="1752600"/>
            <a:ext cx="7620000" cy="4495800"/>
          </a:xfrm>
          <a:prstGeom prst="rect">
            <a:avLst/>
          </a:prstGeom>
          <a:noFill/>
          <a:ln w="9525">
            <a:noFill/>
            <a:miter lim="800000"/>
            <a:headEnd/>
            <a:tailEnd/>
          </a:ln>
        </p:spPr>
      </p:pic>
    </p:spTree>
  </p:cSld>
  <p:clrMapOvr>
    <a:masterClrMapping/>
  </p:clrMapOvr>
  <p:transition>
    <p:pull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4605677</TotalTime>
  <Words>1600</Words>
  <Application>Microsoft Office PowerPoint</Application>
  <PresentationFormat>On-screen Show (4:3)</PresentationFormat>
  <Paragraphs>212</Paragraphs>
  <Slides>46</Slides>
  <Notes>1</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Adjacency</vt:lpstr>
      <vt:lpstr>Orthopedics by: Pallavi Priya Nehru</vt:lpstr>
      <vt:lpstr>Musculoskeletal system</vt:lpstr>
      <vt:lpstr>Structure of musculoskeletal system</vt:lpstr>
      <vt:lpstr> SKELETON</vt:lpstr>
      <vt:lpstr>  AXIAL SKELETON</vt:lpstr>
      <vt:lpstr>APPENDICULAR SKELETON</vt:lpstr>
      <vt:lpstr>Connective tissue</vt:lpstr>
      <vt:lpstr>BONE</vt:lpstr>
      <vt:lpstr>Classification of Bones on the Basis of Shape </vt:lpstr>
      <vt:lpstr>Long bone</vt:lpstr>
      <vt:lpstr>Short bones</vt:lpstr>
      <vt:lpstr>Flat bones</vt:lpstr>
      <vt:lpstr>Irregular bones</vt:lpstr>
      <vt:lpstr>Joints </vt:lpstr>
      <vt:lpstr>PowerPoint Presentation</vt:lpstr>
      <vt:lpstr>THE CRANIUM</vt:lpstr>
      <vt:lpstr>PowerPoint Presentation</vt:lpstr>
      <vt:lpstr>PowerPoint Presentation</vt:lpstr>
      <vt:lpstr>PowerPoint Presentation</vt:lpstr>
      <vt:lpstr>PowerPoint Presentation</vt:lpstr>
      <vt:lpstr>PowerPoint Presentation</vt:lpstr>
      <vt:lpstr>PowerPoint Presentation</vt:lpstr>
      <vt:lpstr>THE THORAX &amp; PELVIS</vt:lpstr>
      <vt:lpstr>PowerPoint Presentation</vt:lpstr>
      <vt:lpstr>The muscles</vt:lpstr>
      <vt:lpstr>PowerPoint Presentation</vt:lpstr>
      <vt:lpstr>Fractures :</vt:lpstr>
      <vt:lpstr>About Fractures:</vt:lpstr>
      <vt:lpstr>Facts about Fractures: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Diseases and Conditions:</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Nithin Kumar</cp:lastModifiedBy>
  <cp:revision>164</cp:revision>
  <cp:lastPrinted>1601-01-01T00:00:00Z</cp:lastPrinted>
  <dcterms:created xsi:type="dcterms:W3CDTF">2017-09-27T13:22:51Z</dcterms:created>
  <dcterms:modified xsi:type="dcterms:W3CDTF">2024-01-29T14:46:31Z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TC102037651033</vt:lpwstr>
  </property>
</Properties>
</file>